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36" r:id="rId2"/>
    <p:sldId id="384" r:id="rId3"/>
    <p:sldId id="386" r:id="rId4"/>
    <p:sldId id="387" r:id="rId5"/>
    <p:sldId id="403" r:id="rId6"/>
    <p:sldId id="414" r:id="rId7"/>
    <p:sldId id="389" r:id="rId8"/>
    <p:sldId id="415" r:id="rId9"/>
    <p:sldId id="391" r:id="rId10"/>
    <p:sldId id="416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00"/>
    <a:srgbClr val="E6AF00"/>
    <a:srgbClr val="599AD5"/>
    <a:srgbClr val="71B6F5"/>
    <a:srgbClr val="E96035"/>
    <a:srgbClr val="FFFFFF"/>
    <a:srgbClr val="28B311"/>
    <a:srgbClr val="9900FF"/>
    <a:srgbClr val="66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4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27000" h="120650"/>
            </a:sp3d>
          </c:spPr>
          <c:dPt>
            <c:idx val="0"/>
            <c:bubble3D val="0"/>
            <c:explosion val="6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27000" h="120650"/>
              </a:sp3d>
            </c:spPr>
            <c:extLst>
              <c:ext xmlns:c16="http://schemas.microsoft.com/office/drawing/2014/chart" uri="{C3380CC4-5D6E-409C-BE32-E72D297353CC}">
                <c16:uniqueId val="{00000001-20F8-4DED-B988-5FC93FCE92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27000" h="120650"/>
              </a:sp3d>
            </c:spPr>
            <c:extLst>
              <c:ext xmlns:c16="http://schemas.microsoft.com/office/drawing/2014/chart" uri="{C3380CC4-5D6E-409C-BE32-E72D297353CC}">
                <c16:uniqueId val="{00000003-20F8-4DED-B988-5FC93FCE92C0}"/>
              </c:ext>
            </c:extLst>
          </c:dPt>
          <c:dLbls>
            <c:dLbl>
              <c:idx val="0"/>
              <c:layout>
                <c:manualLayout>
                  <c:x val="0.13194052070263915"/>
                  <c:y val="-0.30689085068540167"/>
                </c:manualLayout>
              </c:layout>
              <c:numFmt formatCode="_-* #,##0_р_._-;\-* #,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1-20F8-4DED-B988-5FC93FCE92C0}"/>
                </c:ext>
              </c:extLst>
            </c:dLbl>
            <c:dLbl>
              <c:idx val="1"/>
              <c:layout>
                <c:manualLayout>
                  <c:x val="-0.11189540545945746"/>
                  <c:y val="0.21801931685348316"/>
                </c:manualLayout>
              </c:layout>
              <c:numFmt formatCode="_-* #,##0_р_._-;\-* #,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20F8-4DED-B988-5FC93FCE92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Собственные доходы</c:v>
                </c:pt>
                <c:pt idx="1">
                  <c:v>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5078</c:v>
                </c:pt>
                <c:pt idx="1">
                  <c:v>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F8-4DED-B988-5FC93FCE9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56953488440723"/>
          <c:y val="0.3399336696473344"/>
          <c:w val="0.34637547314940387"/>
          <c:h val="0.3480291466508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96216000652481E-2"/>
          <c:y val="4.6874997116449491E-3"/>
          <c:w val="0.87463085779194472"/>
          <c:h val="0.795923979089322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2850.4879999999998</c:v>
                </c:pt>
                <c:pt idx="1">
                  <c:v>3678.953</c:v>
                </c:pt>
                <c:pt idx="2">
                  <c:v>4341.9629999999997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AE-4125-BD3E-F88B92A336E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E960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454.012</c:v>
                </c:pt>
                <c:pt idx="1">
                  <c:v>502.06299999999999</c:v>
                </c:pt>
                <c:pt idx="2">
                  <c:v>736.20299999999997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AE-4125-BD3E-F88B92A336E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mo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F0B-4D16-AE1D-87319B12E20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5602.9359999999997</c:v>
                </c:pt>
                <c:pt idx="1">
                  <c:v>6476.4129999999996</c:v>
                </c:pt>
                <c:pt idx="2">
                  <c:v>6978.29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AE-4125-BD3E-F88B92A336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838935072"/>
        <c:axId val="-838939968"/>
      </c:barChart>
      <c:catAx>
        <c:axId val="-838935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838939968"/>
        <c:crosses val="autoZero"/>
        <c:auto val="1"/>
        <c:lblAlgn val="ctr"/>
        <c:lblOffset val="100"/>
        <c:noMultiLvlLbl val="0"/>
      </c:catAx>
      <c:valAx>
        <c:axId val="-838939968"/>
        <c:scaling>
          <c:orientation val="minMax"/>
          <c:max val="14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389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83921189474358"/>
          <c:y val="0.90985015318343054"/>
          <c:w val="0.81703005763760295"/>
          <c:h val="5.8879240964613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5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Норматив отчисления в 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1041.8</c:v>
                </c:pt>
                <c:pt idx="1">
                  <c:v>1477</c:v>
                </c:pt>
                <c:pt idx="2">
                  <c:v>1752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1-48EB-AEFF-00659CAE63D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Дополнительный норматив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1 165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E81-48EB-AEFF-00659CAE63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1019.1</c:v>
                </c:pt>
                <c:pt idx="1">
                  <c:v>1165.0999999999999</c:v>
                </c:pt>
                <c:pt idx="2">
                  <c:v>1457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81-48EB-AEFF-00659CAE6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38942688"/>
        <c:axId val="-838930176"/>
      </c:barChart>
      <c:catAx>
        <c:axId val="-83894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-838930176"/>
        <c:crosses val="autoZero"/>
        <c:auto val="0"/>
        <c:lblAlgn val="ctr"/>
        <c:lblOffset val="100"/>
        <c:noMultiLvlLbl val="0"/>
      </c:catAx>
      <c:valAx>
        <c:axId val="-838930176"/>
        <c:scaling>
          <c:orientation val="minMax"/>
          <c:max val="35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83894268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822965129269451"/>
          <c:w val="1"/>
          <c:h val="7.1373429128951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87470389386326E-2"/>
          <c:y val="2.6496184393689445E-2"/>
          <c:w val="0.93504479173964017"/>
          <c:h val="0.783944649117578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Упрощенная система налогообложения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414</c:v>
                </c:pt>
                <c:pt idx="1">
                  <c:v>636</c:v>
                </c:pt>
                <c:pt idx="2">
                  <c:v>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D4-4E00-9F6B-9F6C85EC0F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Патентная система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81</c:v>
                </c:pt>
                <c:pt idx="1">
                  <c:v>152</c:v>
                </c:pt>
                <c:pt idx="2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D4-4E00-9F6B-9F6C85EC0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38933984"/>
        <c:axId val="-838938880"/>
      </c:barChart>
      <c:catAx>
        <c:axId val="-83893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838938880"/>
        <c:crosses val="autoZero"/>
        <c:auto val="1"/>
        <c:lblAlgn val="ctr"/>
        <c:lblOffset val="100"/>
        <c:noMultiLvlLbl val="0"/>
      </c:catAx>
      <c:valAx>
        <c:axId val="-838938880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389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38251311767E-2"/>
          <c:y val="0.92758145130527492"/>
          <c:w val="0.89999992349737645"/>
          <c:h val="7.0074798838902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01.07.2023 года</c:v>
                </c:pt>
                <c:pt idx="1">
                  <c:v>на 01.07.2024 года</c:v>
                </c:pt>
                <c:pt idx="2">
                  <c:v>на 01.07.2025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454</c:v>
                </c:pt>
                <c:pt idx="1">
                  <c:v>502</c:v>
                </c:pt>
                <c:pt idx="2">
                  <c:v>736.2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43-43C1-8428-00BB3A14D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-838933440"/>
        <c:axId val="-838938336"/>
      </c:barChart>
      <c:catAx>
        <c:axId val="-838933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838938336"/>
        <c:crosses val="autoZero"/>
        <c:auto val="1"/>
        <c:lblAlgn val="ctr"/>
        <c:lblOffset val="100"/>
        <c:noMultiLvlLbl val="0"/>
      </c:catAx>
      <c:valAx>
        <c:axId val="-8389383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3893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1932532071644E-2"/>
          <c:y val="7.1186538299214008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6 мес. 
2020 года</c:v>
                </c:pt>
                <c:pt idx="1">
                  <c:v>6 мес.
2021 года</c:v>
                </c:pt>
                <c:pt idx="2">
                  <c:v>6 мес.
2022 года</c:v>
                </c:pt>
                <c:pt idx="3">
                  <c:v>6 мес.
2023 года</c:v>
                </c:pt>
                <c:pt idx="4">
                  <c:v>6 мес.
2024 года</c:v>
                </c:pt>
                <c:pt idx="5">
                  <c:v>6 мес.
2025 года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3185.9</c:v>
                </c:pt>
                <c:pt idx="1">
                  <c:v>3869.5</c:v>
                </c:pt>
                <c:pt idx="2">
                  <c:v>4221.6000000000004</c:v>
                </c:pt>
                <c:pt idx="3">
                  <c:v>4668.8999999999996</c:v>
                </c:pt>
                <c:pt idx="4">
                  <c:v>5783.3</c:v>
                </c:pt>
                <c:pt idx="5">
                  <c:v>5954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51-4DC5-9E36-4B656D84A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838944864"/>
        <c:axId val="-838944320"/>
      </c:barChart>
      <c:catAx>
        <c:axId val="-83894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838944320"/>
        <c:crosses val="autoZero"/>
        <c:auto val="0"/>
        <c:lblAlgn val="ctr"/>
        <c:lblOffset val="100"/>
        <c:noMultiLvlLbl val="0"/>
      </c:catAx>
      <c:valAx>
        <c:axId val="-838944320"/>
        <c:scaling>
          <c:orientation val="minMax"/>
          <c:max val="7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3894486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8133643170377"/>
          <c:y val="0.28006575025312508"/>
          <c:w val="0.52487595766432982"/>
          <c:h val="0.611083252563955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5"/>
          <c:dPt>
            <c:idx val="0"/>
            <c:bubble3D val="0"/>
            <c:explosion val="7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EC86-4C60-96F9-8B2A45C7EB7B}"/>
              </c:ext>
            </c:extLst>
          </c:dPt>
          <c:dPt>
            <c:idx val="1"/>
            <c:bubble3D val="0"/>
            <c:explosion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EC86-4C60-96F9-8B2A45C7EB7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EC86-4C60-96F9-8B2A45C7EB7B}"/>
              </c:ext>
            </c:extLst>
          </c:dPt>
          <c:dLbls>
            <c:dLbl>
              <c:idx val="0"/>
              <c:layout>
                <c:manualLayout>
                  <c:x val="-0.17315996423187163"/>
                  <c:y val="-0.2344143538882394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3A41E07-EB05-4768-9507-02958AF05D94}" type="CATEGORYNAME">
                      <a:rPr lang="ru-RU" sz="1600" b="1" i="0" u="sng" strike="noStrike" kern="1200" spc="0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i="0" u="sng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(1 680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28%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666710929703062"/>
                      <c:h val="0.3033590086776816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C86-4C60-96F9-8B2A45C7EB7B}"/>
                </c:ext>
              </c:extLst>
            </c:dLbl>
            <c:dLbl>
              <c:idx val="1"/>
              <c:layout>
                <c:manualLayout>
                  <c:x val="0.16283335290343726"/>
                  <c:y val="-0.487481703461196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u="sng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Субвенции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(3 913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66%</a:t>
                    </a:r>
                    <a:endParaRPr lang="ru-RU" sz="1600" b="1" dirty="0">
                      <a:solidFill>
                        <a:srgbClr val="C00000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42075174283338"/>
                      <c:h val="0.200844614004012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C86-4C60-96F9-8B2A45C7EB7B}"/>
                </c:ext>
              </c:extLst>
            </c:dLbl>
            <c:dLbl>
              <c:idx val="2"/>
              <c:layout>
                <c:manualLayout>
                  <c:x val="-0.22557072486788773"/>
                  <c:y val="5.12048589736235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A1DB6CC7-BF30-43D4-92DD-2026D2C45CE1}" type="CATEGORYNAME">
                      <a:rPr lang="ru-RU" sz="1600" b="1" u="sng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u="sng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(361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09942884505694"/>
                      <c:h val="0.30795654378566256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C86-4C60-96F9-8B2A45C7EB7B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1680</c:v>
                </c:pt>
                <c:pt idx="1">
                  <c:v>3912</c:v>
                </c:pt>
                <c:pt idx="2">
                  <c:v>361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Лист1!$B$2:$B$5</c15:f>
                <c15:dlblRangeCache>
                  <c:ptCount val="4"/>
                  <c:pt idx="0">
                    <c:v>1680</c:v>
                  </c:pt>
                  <c:pt idx="1">
                    <c:v>3912</c:v>
                  </c:pt>
                  <c:pt idx="2">
                    <c:v>361</c:v>
                  </c:pt>
                  <c:pt idx="3">
                    <c:v>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EC86-4C60-96F9-8B2A45C7EB7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260"/>
        <c:holeSize val="3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18485557543317E-2"/>
          <c:y val="9.5205966516162782E-2"/>
          <c:w val="0.93548151444245664"/>
          <c:h val="0.715987711921509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'Задолженнсть '!#REF!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'Задолженнсть '!$F$5:$H$5</c:f>
              <c:strCache>
                <c:ptCount val="3"/>
                <c:pt idx="0">
                  <c:v>на 01.07.2024</c:v>
                </c:pt>
                <c:pt idx="1">
                  <c:v>на 01.01.2025</c:v>
                </c:pt>
                <c:pt idx="2">
                  <c:v>на 01.07.2025</c:v>
                </c:pt>
              </c:strCache>
            </c:strRef>
          </c:cat>
          <c:val>
            <c:numRef>
              <c:f>'Задолженнсть 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1D-4276-8489-D3C133A9C937}"/>
            </c:ext>
          </c:extLst>
        </c:ser>
        <c:ser>
          <c:idx val="1"/>
          <c:order val="1"/>
          <c:tx>
            <c:strRef>
              <c:f>'Задолженнсть '!$E$6</c:f>
              <c:strCache>
                <c:ptCount val="1"/>
                <c:pt idx="0">
                  <c:v>Задолженность, млн руб.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01.07.2024</c:v>
                </c:pt>
                <c:pt idx="1">
                  <c:v>на 01.01.2025</c:v>
                </c:pt>
                <c:pt idx="2">
                  <c:v>на 01.07.2025</c:v>
                </c:pt>
              </c:strCache>
            </c:strRef>
          </c:cat>
          <c:val>
            <c:numRef>
              <c:f>'Задолженнсть '!$F$6:$H$6</c:f>
              <c:numCache>
                <c:formatCode>#,##0</c:formatCode>
                <c:ptCount val="3"/>
                <c:pt idx="0">
                  <c:v>913</c:v>
                </c:pt>
                <c:pt idx="1">
                  <c:v>609</c:v>
                </c:pt>
                <c:pt idx="2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01D-4276-8489-D3C133A9C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38937792"/>
        <c:axId val="-838941600"/>
      </c:barChart>
      <c:catAx>
        <c:axId val="-838937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-838941600"/>
        <c:crosses val="autoZero"/>
        <c:auto val="1"/>
        <c:lblAlgn val="ctr"/>
        <c:lblOffset val="100"/>
        <c:noMultiLvlLbl val="0"/>
      </c:catAx>
      <c:valAx>
        <c:axId val="-838941600"/>
        <c:scaling>
          <c:orientation val="minMax"/>
          <c:max val="11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38937792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8216522375866992"/>
          <c:y val="0.93206383982203944"/>
          <c:w val="0.67032716273673931"/>
          <c:h val="6.7936248935454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2023 года</c:v>
                </c:pt>
                <c:pt idx="1">
                  <c:v>6 мес. 2024 года</c:v>
                </c:pt>
                <c:pt idx="2">
                  <c:v>6 мес. 2025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8985</c:v>
                </c:pt>
                <c:pt idx="1">
                  <c:v>10583</c:v>
                </c:pt>
                <c:pt idx="2">
                  <c:v>11816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overlap val="-81"/>
        <c:axId val="-838932896"/>
        <c:axId val="-838931264"/>
      </c:barChart>
      <c:catAx>
        <c:axId val="-83893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-838931264"/>
        <c:crosses val="autoZero"/>
        <c:auto val="0"/>
        <c:lblAlgn val="ctr"/>
        <c:lblOffset val="100"/>
        <c:noMultiLvlLbl val="0"/>
      </c:catAx>
      <c:valAx>
        <c:axId val="-838931264"/>
        <c:scaling>
          <c:orientation val="minMax"/>
          <c:max val="15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838932896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865028555428"/>
          <c:y val="0.20840192407600391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2166-407B-9E53-D1E17C12D35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2166-407B-9E53-D1E17C12D35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2166-407B-9E53-D1E17C12D3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7-2166-407B-9E53-D1E17C12D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9-2166-407B-9E53-D1E17C12D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A-BD2D-4E32-AE8B-BDB0CA3A2C51}"/>
              </c:ext>
            </c:extLst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D-5DC1-492A-B644-987BBC851615}"/>
              </c:ext>
            </c:extLst>
          </c:dPt>
          <c:dLbls>
            <c:dLbl>
              <c:idx val="0"/>
              <c:layout>
                <c:manualLayout>
                  <c:x val="-0.15933215208470078"/>
                  <c:y val="-0.512180908948382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CBE6DD0-EE70-4049-9A04-8E6D69532C08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r>
                      <a:rPr lang="ru-RU" sz="1800" b="1" baseline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66%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97094273823007"/>
                      <c:h val="0.201198743310000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66-407B-9E53-D1E17C12D357}"/>
                </c:ext>
              </c:extLst>
            </c:dLbl>
            <c:dLbl>
              <c:idx val="1"/>
              <c:layout>
                <c:manualLayout>
                  <c:x val="4.2294943661895006E-2"/>
                  <c:y val="-0.224168092278180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Благоустройство и содержание городского хозяйства
</a:t>
                    </a:r>
                    <a:fld id="{C77A4FA3-9870-4EE8-94C4-F83F5DA2C8C9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159990399703266"/>
                      <c:h val="0.235425139640761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66-407B-9E53-D1E17C12D357}"/>
                </c:ext>
              </c:extLst>
            </c:dLbl>
            <c:dLbl>
              <c:idx val="2"/>
              <c:layout>
                <c:manualLayout>
                  <c:x val="0.183578446970179"/>
                  <c:y val="-0.14518373865274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AE5BDB-0581-4A05-AF35-8AFF7A9A0DD6}" type="CATEGORYNAME">
                      <a:rPr lang="ru-RU" sz="1800" b="1" dirty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DE8BA0A-3EDE-4315-9727-E1641D5840D8}" type="PERCENTAGE">
                      <a:rPr lang="ru-RU" sz="1800" b="1" baseline="0" dirty="0">
                        <a:solidFill>
                          <a:srgbClr val="B4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75188687650343"/>
                      <c:h val="0.28364520026191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166-407B-9E53-D1E17C12D357}"/>
                </c:ext>
              </c:extLst>
            </c:dLbl>
            <c:dLbl>
              <c:idx val="3"/>
              <c:layout>
                <c:manualLayout>
                  <c:x val="0.18148558406705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16B4525-226B-4219-9BB4-788E37D87723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710828AD-0764-4DFD-A83E-1603629065A1}" type="PERCENTAGE">
                      <a:rPr lang="ru-RU" sz="1800" b="1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17432175176326"/>
                      <c:h val="0.157333138128306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66-407B-9E53-D1E17C12D357}"/>
                </c:ext>
              </c:extLst>
            </c:dLbl>
            <c:dLbl>
              <c:idx val="4"/>
              <c:layout>
                <c:manualLayout>
                  <c:x val="0.11410143586256294"/>
                  <c:y val="0.228131753402254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6A6CF482-240C-40FE-9E6D-05FB449ED5D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243F44F-EC7F-4489-B187-BCCE85DEF274}" type="PERCENTAGE">
                      <a:rPr lang="ru-RU" sz="1800" b="1" i="0" u="none" strike="noStrike" kern="1200" spc="0" baseline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96822447239278"/>
                      <c:h val="0.122930365602107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166-407B-9E53-D1E17C12D357}"/>
                </c:ext>
              </c:extLst>
            </c:dLbl>
            <c:dLbl>
              <c:idx val="5"/>
              <c:layout>
                <c:manualLayout>
                  <c:x val="0.10622151048305122"/>
                  <c:y val="-0.24245540256809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F85A42F2-EFD4-4C45-A3A7-17D331B9A3A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C7C5882A-4AC2-4637-9202-AB5599ABC7DB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49941180000106"/>
                      <c:h val="0.182809507560736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D2D-4E32-AE8B-BDB0CA3A2C51}"/>
                </c:ext>
              </c:extLst>
            </c:dLbl>
            <c:dLbl>
              <c:idx val="6"/>
              <c:layout>
                <c:manualLayout>
                  <c:x val="0.33482853106368732"/>
                  <c:y val="-0.14884383290449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3625F83-EE86-45F0-9F70-8FE55B273717}" type="CATEGORYNAME">
                      <a: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8189F8BC-B296-4BF2-BB95-3F383687F30C}" type="PERCENTAGE">
                      <a:rPr lang="ru-RU" sz="1800" baseline="0" dirty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aseline="0" dirty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857750148640957"/>
                      <c:h val="0.149307444843052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DC1-492A-B644-987BBC851615}"/>
                </c:ext>
              </c:extLst>
            </c:dLbl>
            <c:numFmt formatCode="0%" sourceLinked="0"/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Оплата труда с начислениями</c:v>
                </c:pt>
                <c:pt idx="1">
                  <c:v>Жилищно-коммунальное хозяйство и Национальная политика</c:v>
                </c:pt>
                <c:pt idx="2">
                  <c:v>Коммунальные услуги и расходы на содержание имущества</c:v>
                </c:pt>
                <c:pt idx="3">
                  <c:v>Социальные расходы </c:v>
                </c:pt>
                <c:pt idx="4">
                  <c:v>Прочие расходы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</c:v>
                </c:pt>
                <c:pt idx="1">
                  <c:v>14</c:v>
                </c:pt>
                <c:pt idx="2">
                  <c:v>5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66-407B-9E53-D1E17C12D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25537555497255"/>
          <c:y val="0.18492049182576795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4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1-3F51-451F-AB17-6FD5EFAC4EAB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3-3F51-451F-AB17-6FD5EFAC4EAB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5-3F51-451F-AB17-6FD5EFAC4EAB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7-3F51-451F-AB17-6FD5EFAC4EAB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9-3F51-451F-AB17-6FD5EFAC4EAB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B-3F51-451F-AB17-6FD5EFAC4EA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>
              <c:ext xmlns:c16="http://schemas.microsoft.com/office/drawing/2014/chart" uri="{C3380CC4-5D6E-409C-BE32-E72D297353CC}">
                <c16:uniqueId val="{00000000-92D4-4D16-8F39-2AD6659A74B9}"/>
              </c:ext>
            </c:extLst>
          </c:dPt>
          <c:dLbls>
            <c:dLbl>
              <c:idx val="0"/>
              <c:layout>
                <c:manualLayout>
                  <c:x val="1.2994804232991973E-2"/>
                  <c:y val="-0.1807784040355738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6F3D8B3-6132-42EC-8885-FA2487982304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88EA80D-914A-4ABE-90C2-D9E62B79406B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9168432055027"/>
                      <c:h val="0.185847858551097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F51-451F-AB17-6FD5EFAC4EAB}"/>
                </c:ext>
              </c:extLst>
            </c:dLbl>
            <c:dLbl>
              <c:idx val="1"/>
              <c:layout>
                <c:manualLayout>
                  <c:x val="0.20997520778091736"/>
                  <c:y val="-0.100393915282737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C64BC42-CAB5-43AD-899C-921CD3C8E5BC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800" baseline="0" dirty="0" smtClean="0">
                      <a:latin typeface="Arimo"/>
                    </a:endParaRP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  <a:fld id="{5FBD4015-FA24-4F06-B375-35609190407D}" type="VALUE">
                      <a:rPr lang="ru-RU" sz="1800" baseline="0" dirty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55035619321757"/>
                      <c:h val="0.209982221115646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F51-451F-AB17-6FD5EFAC4EAB}"/>
                </c:ext>
              </c:extLst>
            </c:dLbl>
            <c:dLbl>
              <c:idx val="2"/>
              <c:layout>
                <c:manualLayout>
                  <c:x val="0.1901387089960542"/>
                  <c:y val="-9.551494342641435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054F30B-5718-47F8-8C0D-5E5AAF450249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F7382F-F066-4FA5-BB53-0603B1A055EA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0618014852212"/>
                      <c:h val="0.245171864198061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F51-451F-AB17-6FD5EFAC4EAB}"/>
                </c:ext>
              </c:extLst>
            </c:dLbl>
            <c:dLbl>
              <c:idx val="3"/>
              <c:layout>
                <c:manualLayout>
                  <c:x val="0.2539759469317398"/>
                  <c:y val="6.28386483614550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D939433-20E5-42A6-A215-1937650415D9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  <a:fld id="{FBAE414F-B4A6-4A47-AE27-161225E4838A}" type="VALUE">
                      <a:rPr lang="ru-RU" sz="1800" baseline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34781801251727"/>
                      <c:h val="0.20370726254462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F51-451F-AB17-6FD5EFAC4EAB}"/>
                </c:ext>
              </c:extLst>
            </c:dLbl>
            <c:dLbl>
              <c:idx val="4"/>
              <c:layout>
                <c:manualLayout>
                  <c:x val="-0.28417837744698393"/>
                  <c:y val="4.77573727547058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DA526A8-F924-46CB-B244-1B68823EAF78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7CDEB861-773C-4255-AB03-8BEB993103AD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087575471214729"/>
                      <c:h val="0.250198956066977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F51-451F-AB17-6FD5EFAC4EAB}"/>
                </c:ext>
              </c:extLst>
            </c:dLbl>
            <c:dLbl>
              <c:idx val="5"/>
              <c:layout>
                <c:manualLayout>
                  <c:x val="-0.11905360231451839"/>
                  <c:y val="-0.3154623440392099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8794C7FF-B85F-410F-8642-2AF42F342BF7}" type="CATEGORYNAME">
                      <a:rPr lang="ru-RU" sz="1800" smtClean="0">
                        <a:solidFill>
                          <a:srgbClr val="2F5597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fld id="{34DF00F9-A607-4CD6-BA80-1E08BE7AE679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541806075658386"/>
                      <c:h val="0.188583120044212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3F51-451F-AB17-6FD5EFAC4EAB}"/>
                </c:ext>
              </c:extLst>
            </c:dLbl>
            <c:dLbl>
              <c:idx val="6"/>
              <c:layout>
                <c:manualLayout>
                  <c:x val="-0.27044995080466955"/>
                  <c:y val="-0.1156231129850772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BEC2575-E2DB-4B3D-A2D1-D8260939DA40}" type="CATEGORYNAME">
                      <a:rPr lang="ru-RU" sz="1800" dirty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latin typeface="Arimo"/>
                      </a:rPr>
                      <a:t>; </a:t>
                    </a:r>
                    <a:fld id="{3888FC98-DE80-4DF1-8DE1-59C603F37797}" type="VALUE">
                      <a:rPr lang="ru-RU" sz="1800" baseline="0" dirty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038139947364995"/>
                      <c:h val="0.154684210557565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2D4-4D16-8F39-2AD6659A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2F5597"/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6"/>
                <c:pt idx="0">
                  <c:v>Культура</c:v>
                </c:pt>
                <c:pt idx="1">
                  <c:v>Молодежная политика</c:v>
                </c:pt>
                <c:pt idx="2">
                  <c:v>Дошкольное образование</c:v>
                </c:pt>
                <c:pt idx="3">
                  <c:v>Физическая культура и спорт</c:v>
                </c:pt>
                <c:pt idx="4">
                  <c:v>Дополнительное образование</c:v>
                </c:pt>
                <c:pt idx="5">
                  <c:v>Образование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658305</c:v>
                </c:pt>
                <c:pt idx="1">
                  <c:v>114461</c:v>
                </c:pt>
                <c:pt idx="2">
                  <c:v>3250547</c:v>
                </c:pt>
                <c:pt idx="3">
                  <c:v>428840</c:v>
                </c:pt>
                <c:pt idx="4">
                  <c:v>624275</c:v>
                </c:pt>
                <c:pt idx="5">
                  <c:v>4031002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F51-451F-AB17-6FD5EFAC4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41205899269642E-2"/>
          <c:y val="0.10399772328377829"/>
          <c:w val="0.93258235934611722"/>
          <c:h val="0.629595487888740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B45D-40E8-AA81-7B0C0E909220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1CA3-4D69-A2CE-8EF8637614CC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1CA3-4D69-A2CE-8EF8637614CC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B45D-40E8-AA81-7B0C0E909220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B45D-40E8-AA81-7B0C0E909220}"/>
              </c:ext>
            </c:extLst>
          </c:dPt>
          <c:dLbls>
            <c:dLbl>
              <c:idx val="0"/>
              <c:layout>
                <c:manualLayout>
                  <c:x val="5.8656985954653996E-4"/>
                  <c:y val="-2.572344987325226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56442338335344"/>
                      <c:h val="0.1207763521294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45D-40E8-AA81-7B0C0E909220}"/>
                </c:ext>
              </c:extLst>
            </c:dLbl>
            <c:dLbl>
              <c:idx val="1"/>
              <c:layout>
                <c:manualLayout>
                  <c:x val="-7.3907802302864117E-2"/>
                  <c:y val="1.543467758842277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A3-4D69-A2CE-8EF8637614CC}"/>
                </c:ext>
              </c:extLst>
            </c:dLbl>
            <c:dLbl>
              <c:idx val="3"/>
              <c:layout>
                <c:manualLayout>
                  <c:x val="-1.4664246488663548E-2"/>
                  <c:y val="9.2608065530536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37572339767127"/>
                      <c:h val="0.198014152505552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45D-40E8-AA81-7B0C0E909220}"/>
                </c:ext>
              </c:extLst>
            </c:dLbl>
            <c:dLbl>
              <c:idx val="4"/>
              <c:layout>
                <c:manualLayout>
                  <c:x val="-1.3491106769570504E-2"/>
                  <c:y val="2.4438239515002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0637467496178"/>
                      <c:h val="0.15428256600502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45D-40E8-AA81-7B0C0E9092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Молодежная политика</c:v>
                </c:pt>
                <c:pt idx="3">
                  <c:v>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317905</c:v>
                </c:pt>
                <c:pt idx="1">
                  <c:v>82185</c:v>
                </c:pt>
                <c:pt idx="2">
                  <c:v>5238</c:v>
                </c:pt>
                <c:pt idx="3">
                  <c:v>88771</c:v>
                </c:pt>
                <c:pt idx="4">
                  <c:v>45669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5D-40E8-AA81-7B0C0E90922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116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0.21179</cdr:x>
      <cdr:y>0.39102</cdr:y>
    </cdr:from>
    <cdr:to>
      <cdr:x>0.5</cdr:x>
      <cdr:y>0.60898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65895" y="1853533"/>
          <a:ext cx="2539268" cy="103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 anchorCtr="1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ВСЕГО ДОХОДОВ </a:t>
          </a:r>
        </a:p>
        <a:p xmlns:a="http://schemas.openxmlformats.org/drawingml/2006/main">
          <a:pPr algn="ctr"/>
          <a:r>
            <a: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12 056</a:t>
          </a:r>
        </a:p>
        <a:p xmlns:a="http://schemas.openxmlformats.org/drawingml/2006/main">
          <a:pPr algn="ctr">
            <a:lnSpc>
              <a:spcPct val="70000"/>
            </a:lnSpc>
          </a:pPr>
          <a:r>
            <a: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рублей</a:t>
          </a:r>
          <a:endParaRPr lang="ru-RU" sz="2400" b="1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0.59432</cdr:x>
      <cdr:y>0.12483</cdr:y>
    </cdr:from>
    <cdr:to>
      <cdr:x>0.7276</cdr:x>
      <cdr:y>0.20605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36144" y="591726"/>
          <a:ext cx="1174282" cy="385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0.01232</cdr:x>
      <cdr:y>0.80969</cdr:y>
    </cdr:from>
    <cdr:to>
      <cdr:x>0.14561</cdr:x>
      <cdr:y>0.89091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8552" y="3838114"/>
          <a:ext cx="1174282" cy="385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0.40223</cdr:x>
      <cdr:y>0.10804</cdr:y>
    </cdr:from>
    <cdr:to>
      <cdr:x>0.62185</cdr:x>
      <cdr:y>0.18861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6848" y="585424"/>
          <a:ext cx="2291512" cy="4365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10 657 </a:t>
          </a:r>
          <a:r>
            <a:rPr lang="ru-RU" sz="2000" b="1" kern="1200" dirty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0.12932</cdr:x>
      <cdr:y>0.18263</cdr:y>
    </cdr:from>
    <cdr:to>
      <cdr:x>0.33488</cdr:x>
      <cdr:y>0.26035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49331" y="989593"/>
          <a:ext cx="2144811" cy="42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8 907 млн </a:t>
          </a:r>
          <a:r>
            <a:rPr lang="ru-RU" sz="2000" b="1" kern="1200" dirty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0.69486</cdr:x>
      <cdr:y>0.02207</cdr:y>
    </cdr:from>
    <cdr:to>
      <cdr:x>0.90384</cdr:x>
      <cdr:y>0.08646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50209" y="119603"/>
          <a:ext cx="2180494" cy="348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rgbClr val="B4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12 056 млн </a:t>
          </a:r>
          <a:r>
            <a:rPr lang="ru-RU" sz="2000" b="1" kern="1200" dirty="0">
              <a:solidFill>
                <a:srgbClr val="B4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0.31015</cdr:x>
      <cdr:y>0.46365</cdr:y>
    </cdr:from>
    <cdr:to>
      <cdr:x>0.4064</cdr:x>
      <cdr:y>0.58133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3236138" y="2512376"/>
          <a:ext cx="1004269" cy="63767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0.29064</cdr:x>
      <cdr:y>0.5078</cdr:y>
    </cdr:from>
    <cdr:to>
      <cdr:x>0.4636</cdr:x>
      <cdr:y>0.57759</cdr:y>
    </cdr:to>
    <cdr:sp macro="" textlink="">
      <cdr:nvSpPr>
        <cdr:cNvPr id="8" name="TextBox 7"/>
        <cdr:cNvSpPr txBox="1"/>
      </cdr:nvSpPr>
      <cdr:spPr>
        <a:xfrm xmlns:a="http://schemas.openxmlformats.org/drawingml/2006/main" rot="19666009">
          <a:off x="3032548" y="2751583"/>
          <a:ext cx="1804662" cy="378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1 750 млн руб.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0.5977</cdr:x>
      <cdr:y>0.38232</cdr:y>
    </cdr:from>
    <cdr:to>
      <cdr:x>0.69395</cdr:x>
      <cdr:y>0.5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6236425" y="2071664"/>
          <a:ext cx="1004272" cy="63766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0.57586</cdr:x>
      <cdr:y>0.42085</cdr:y>
    </cdr:from>
    <cdr:to>
      <cdr:x>0.76365</cdr:x>
      <cdr:y>0.47935</cdr:y>
    </cdr:to>
    <cdr:sp macro="" textlink="">
      <cdr:nvSpPr>
        <cdr:cNvPr id="10" name="TextBox 9"/>
        <cdr:cNvSpPr txBox="1"/>
      </cdr:nvSpPr>
      <cdr:spPr>
        <a:xfrm xmlns:a="http://schemas.openxmlformats.org/drawingml/2006/main" rot="19604513">
          <a:off x="6008530" y="2280471"/>
          <a:ext cx="1959398" cy="316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1 399 млн руб.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0.2951</cdr:x>
      <cdr:y>0.44681</cdr:y>
    </cdr:from>
    <cdr:to>
      <cdr:x>0.4132</cdr:x>
      <cdr:y>0.51071</cdr:y>
    </cdr:to>
    <cdr:sp macro="" textlink="">
      <cdr:nvSpPr>
        <cdr:cNvPr id="11" name="TextBox 14"/>
        <cdr:cNvSpPr txBox="1"/>
      </cdr:nvSpPr>
      <cdr:spPr>
        <a:xfrm xmlns:a="http://schemas.openxmlformats.org/drawingml/2006/main" rot="19670644">
          <a:off x="3079061" y="2421127"/>
          <a:ext cx="1232257" cy="3462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19,6%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0.58423</cdr:x>
      <cdr:y>0.36866</cdr:y>
    </cdr:from>
    <cdr:to>
      <cdr:x>0.70233</cdr:x>
      <cdr:y>0.43256</cdr:y>
    </cdr:to>
    <cdr:sp macro="" textlink="">
      <cdr:nvSpPr>
        <cdr:cNvPr id="12" name="TextBox 14"/>
        <cdr:cNvSpPr txBox="1"/>
      </cdr:nvSpPr>
      <cdr:spPr>
        <a:xfrm xmlns:a="http://schemas.openxmlformats.org/drawingml/2006/main" rot="19670644">
          <a:off x="6095866" y="1997628"/>
          <a:ext cx="1232257" cy="3462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13,1%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+ 22%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567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581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0.2681</cdr:x>
      <cdr:y>0.38668</cdr:y>
    </cdr:from>
    <cdr:to>
      <cdr:x>0.41508</cdr:x>
      <cdr:y>0.48055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580528" y="1946937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0.12493</cdr:x>
      <cdr:y>0.24483</cdr:y>
    </cdr:from>
    <cdr:to>
      <cdr:x>0.34823</cdr:x>
      <cdr:y>0.32618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02502" y="1232733"/>
          <a:ext cx="2149352" cy="409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2 061млн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0.73165</cdr:x>
      <cdr:y>0.02375</cdr:y>
    </cdr:from>
    <cdr:to>
      <cdr:x>0.95496</cdr:x>
      <cdr:y>0.10764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042459" y="119603"/>
          <a:ext cx="2149449" cy="422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3 209 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0.42505</cdr:x>
      <cdr:y>0.13029</cdr:y>
    </cdr:from>
    <cdr:to>
      <cdr:x>0.64835</cdr:x>
      <cdr:y>0.25844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4091317" y="655990"/>
          <a:ext cx="2149352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2 642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0.11771</cdr:x>
      <cdr:y>0.31148</cdr:y>
    </cdr:from>
    <cdr:to>
      <cdr:x>0.31722</cdr:x>
      <cdr:y>0.40316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7030" y="1687803"/>
          <a:ext cx="1825519" cy="4968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495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0.42309</cdr:x>
      <cdr:y>0.08635</cdr:y>
    </cdr:from>
    <cdr:to>
      <cdr:x>0.6226</cdr:x>
      <cdr:y>0.16975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71284" y="467908"/>
          <a:ext cx="1825519" cy="451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788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0.73281</cdr:x>
      <cdr:y>0.0349</cdr:y>
    </cdr:from>
    <cdr:to>
      <cdr:x>0.93232</cdr:x>
      <cdr:y>0.12147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705219" y="189104"/>
          <a:ext cx="1825519" cy="46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839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0.33547</cdr:x>
      <cdr:y>0.38257</cdr:y>
    </cdr:from>
    <cdr:to>
      <cdr:x>0.41302</cdr:x>
      <cdr:y>0.46281</cdr:y>
    </cdr:to>
    <cdr:sp macro="" textlink="">
      <cdr:nvSpPr>
        <cdr:cNvPr id="5" name="TextBox 1"/>
        <cdr:cNvSpPr txBox="1"/>
      </cdr:nvSpPr>
      <cdr:spPr>
        <a:xfrm xmlns:a="http://schemas.openxmlformats.org/drawingml/2006/main" rot="19816833">
          <a:off x="3069580" y="2073026"/>
          <a:ext cx="709584" cy="434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+ 71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0.28145</cdr:x>
      <cdr:y>0.29879</cdr:y>
    </cdr:from>
    <cdr:to>
      <cdr:x>0.43607</cdr:x>
      <cdr:y>0.38602</cdr:y>
    </cdr:to>
    <cdr:sp macro="" textlink="">
      <cdr:nvSpPr>
        <cdr:cNvPr id="6" name="TextBox 1"/>
        <cdr:cNvSpPr txBox="1"/>
      </cdr:nvSpPr>
      <cdr:spPr>
        <a:xfrm xmlns:a="http://schemas.openxmlformats.org/drawingml/2006/main" rot="19863345">
          <a:off x="2575297" y="1619050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+ 87,6%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0.29404</cdr:x>
      <cdr:y>0.30007</cdr:y>
    </cdr:from>
    <cdr:to>
      <cdr:x>0.44201</cdr:x>
      <cdr:y>0.43637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690495" y="1625986"/>
          <a:ext cx="1353928" cy="73856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0.63835</cdr:x>
      <cdr:y>0.26525</cdr:y>
    </cdr:from>
    <cdr:to>
      <cdr:x>0.7159</cdr:x>
      <cdr:y>0.34549</cdr:y>
    </cdr:to>
    <cdr:sp macro="" textlink="">
      <cdr:nvSpPr>
        <cdr:cNvPr id="8" name="TextBox 1"/>
        <cdr:cNvSpPr txBox="1"/>
      </cdr:nvSpPr>
      <cdr:spPr>
        <a:xfrm xmlns:a="http://schemas.openxmlformats.org/drawingml/2006/main" rot="19914253">
          <a:off x="5840888" y="1437300"/>
          <a:ext cx="709583" cy="434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+ 36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0.586</cdr:x>
      <cdr:y>0.19303</cdr:y>
    </cdr:from>
    <cdr:to>
      <cdr:x>0.74061</cdr:x>
      <cdr:y>0.28025</cdr:y>
    </cdr:to>
    <cdr:sp macro="" textlink="">
      <cdr:nvSpPr>
        <cdr:cNvPr id="9" name="TextBox 1"/>
        <cdr:cNvSpPr txBox="1"/>
      </cdr:nvSpPr>
      <cdr:spPr>
        <a:xfrm xmlns:a="http://schemas.openxmlformats.org/drawingml/2006/main" rot="19972360">
          <a:off x="5361885" y="1045964"/>
          <a:ext cx="1414683" cy="4726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+ 23,7%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0.61728</cdr:x>
      <cdr:y>0.19972</cdr:y>
    </cdr:from>
    <cdr:to>
      <cdr:x>0.73548</cdr:x>
      <cdr:y>0.30541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648097" y="1082215"/>
          <a:ext cx="1081532" cy="57269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0.27604</cdr:x>
      <cdr:y>0.64588</cdr:y>
    </cdr:from>
    <cdr:to>
      <cdr:x>0.46126</cdr:x>
      <cdr:y>0.71984</cdr:y>
    </cdr:to>
    <cdr:sp macro="" textlink="">
      <cdr:nvSpPr>
        <cdr:cNvPr id="17" name="TextBox 1"/>
        <cdr:cNvSpPr txBox="1"/>
      </cdr:nvSpPr>
      <cdr:spPr>
        <a:xfrm xmlns:a="http://schemas.openxmlformats.org/drawingml/2006/main" rot="20089190">
          <a:off x="2525812" y="3499793"/>
          <a:ext cx="1694730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+222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0.26742</cdr:x>
      <cdr:y>0.56468</cdr:y>
    </cdr:from>
    <cdr:to>
      <cdr:x>0.42204</cdr:x>
      <cdr:y>0.65191</cdr:y>
    </cdr:to>
    <cdr:sp macro="" textlink="">
      <cdr:nvSpPr>
        <cdr:cNvPr id="18" name="TextBox 1"/>
        <cdr:cNvSpPr txBox="1"/>
      </cdr:nvSpPr>
      <cdr:spPr>
        <a:xfrm xmlns:a="http://schemas.openxmlformats.org/drawingml/2006/main" rot="20122881">
          <a:off x="2446896" y="305981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+ 53,6%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0.27716</cdr:x>
      <cdr:y>0.58272</cdr:y>
    </cdr:from>
    <cdr:to>
      <cdr:x>0.42567</cdr:x>
      <cdr:y>0.70378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2535984" y="3157579"/>
          <a:ext cx="1358901" cy="65599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0.56871</cdr:x>
      <cdr:y>0.52836</cdr:y>
    </cdr:from>
    <cdr:to>
      <cdr:x>0.78893</cdr:x>
      <cdr:y>0.60232</cdr:y>
    </cdr:to>
    <cdr:sp macro="" textlink="">
      <cdr:nvSpPr>
        <cdr:cNvPr id="20" name="TextBox 1"/>
        <cdr:cNvSpPr txBox="1"/>
      </cdr:nvSpPr>
      <cdr:spPr>
        <a:xfrm xmlns:a="http://schemas.openxmlformats.org/drawingml/2006/main" rot="19801478">
          <a:off x="5203722" y="2863002"/>
          <a:ext cx="2015016" cy="400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+15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0.58452</cdr:x>
      <cdr:y>0.46083</cdr:y>
    </cdr:from>
    <cdr:to>
      <cdr:x>0.73914</cdr:x>
      <cdr:y>0.54806</cdr:y>
    </cdr:to>
    <cdr:sp macro="" textlink="">
      <cdr:nvSpPr>
        <cdr:cNvPr id="21" name="TextBox 1"/>
        <cdr:cNvSpPr txBox="1"/>
      </cdr:nvSpPr>
      <cdr:spPr>
        <a:xfrm xmlns:a="http://schemas.openxmlformats.org/drawingml/2006/main" rot="19804027">
          <a:off x="5348358" y="2497105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+ 2,4%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0.61146</cdr:x>
      <cdr:y>0.46105</cdr:y>
    </cdr:from>
    <cdr:to>
      <cdr:x>0.74162</cdr:x>
      <cdr:y>0.58955</cdr:y>
    </cdr:to>
    <cdr:cxnSp macro="">
      <cdr:nvCxnSpPr>
        <cdr:cNvPr id="22" name="Прямая со стрелкой 21"/>
        <cdr:cNvCxnSpPr/>
      </cdr:nvCxnSpPr>
      <cdr:spPr>
        <a:xfrm xmlns:a="http://schemas.openxmlformats.org/drawingml/2006/main" flipV="1">
          <a:off x="5594895" y="2498276"/>
          <a:ext cx="1190938" cy="69627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0.25774</cdr:x>
      <cdr:y>0.50576</cdr:y>
    </cdr:from>
    <cdr:to>
      <cdr:x>0.44319</cdr:x>
      <cdr:y>0.59038</cdr:y>
    </cdr:to>
    <cdr:sp macro="" textlink="">
      <cdr:nvSpPr>
        <cdr:cNvPr id="5" name="TextBox 1"/>
        <cdr:cNvSpPr txBox="1"/>
      </cdr:nvSpPr>
      <cdr:spPr>
        <a:xfrm xmlns:a="http://schemas.openxmlformats.org/drawingml/2006/main" rot="20089190">
          <a:off x="2355231" y="2395563"/>
          <a:ext cx="1694730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+48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0.2491</cdr:x>
      <cdr:y>0.41287</cdr:y>
    </cdr:from>
    <cdr:to>
      <cdr:x>0.40392</cdr:x>
      <cdr:y>0.51267</cdr:y>
    </cdr:to>
    <cdr:sp macro="" textlink="">
      <cdr:nvSpPr>
        <cdr:cNvPr id="6" name="TextBox 1"/>
        <cdr:cNvSpPr txBox="1"/>
      </cdr:nvSpPr>
      <cdr:spPr>
        <a:xfrm xmlns:a="http://schemas.openxmlformats.org/drawingml/2006/main" rot="20014871">
          <a:off x="2276315" y="195558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+ 110,6%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0.28439</cdr:x>
      <cdr:y>0.43351</cdr:y>
    </cdr:from>
    <cdr:to>
      <cdr:x>0.40756</cdr:x>
      <cdr:y>0.5509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598823" y="2053350"/>
          <a:ext cx="1125481" cy="55599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0.5835</cdr:x>
      <cdr:y>0.44333</cdr:y>
    </cdr:from>
    <cdr:to>
      <cdr:x>0.76896</cdr:x>
      <cdr:y>0.52794</cdr:y>
    </cdr:to>
    <cdr:sp macro="" textlink="">
      <cdr:nvSpPr>
        <cdr:cNvPr id="9" name="TextBox 1"/>
        <cdr:cNvSpPr txBox="1"/>
      </cdr:nvSpPr>
      <cdr:spPr>
        <a:xfrm xmlns:a="http://schemas.openxmlformats.org/drawingml/2006/main" rot="20089190">
          <a:off x="5332112" y="2099853"/>
          <a:ext cx="1694730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+234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0.57486</cdr:x>
      <cdr:y>0.35044</cdr:y>
    </cdr:from>
    <cdr:to>
      <cdr:x>0.72969</cdr:x>
      <cdr:y>0.45023</cdr:y>
    </cdr:to>
    <cdr:sp macro="" textlink="">
      <cdr:nvSpPr>
        <cdr:cNvPr id="10" name="TextBox 1"/>
        <cdr:cNvSpPr txBox="1"/>
      </cdr:nvSpPr>
      <cdr:spPr>
        <a:xfrm xmlns:a="http://schemas.openxmlformats.org/drawingml/2006/main" rot="20014871">
          <a:off x="5253196" y="165987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+ 146,6%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0.61016</cdr:x>
      <cdr:y>0.37108</cdr:y>
    </cdr:from>
    <cdr:to>
      <cdr:x>0.73332</cdr:x>
      <cdr:y>0.48847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5575704" y="1757640"/>
          <a:ext cx="1125481" cy="55599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0.29398</cdr:x>
      <cdr:y>0.24138</cdr:y>
    </cdr:from>
    <cdr:to>
      <cdr:x>0.42502</cdr:x>
      <cdr:y>0.35135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2829675" y="1215358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0.13284</cdr:x>
      <cdr:y>0.23524</cdr:y>
    </cdr:from>
    <cdr:to>
      <cdr:x>0.25674</cdr:x>
      <cdr:y>0.33876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78653" y="1184464"/>
          <a:ext cx="1192588" cy="521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0.29661</cdr:x>
      <cdr:y>0.17875</cdr:y>
    </cdr:from>
    <cdr:to>
      <cdr:x>0.42051</cdr:x>
      <cdr:y>0.28228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54986" y="900033"/>
          <a:ext cx="1192587" cy="521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0.43805</cdr:x>
      <cdr:y>0.12588</cdr:y>
    </cdr:from>
    <cdr:to>
      <cdr:x>0.56195</cdr:x>
      <cdr:y>0.2294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216407" y="633817"/>
          <a:ext cx="1192587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0.59818</cdr:x>
      <cdr:y>0.05073</cdr:y>
    </cdr:from>
    <cdr:to>
      <cdr:x>0.72209</cdr:x>
      <cdr:y>0.10937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757717" y="255405"/>
          <a:ext cx="1192683" cy="2952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+ 24%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0.14067</cdr:x>
      <cdr:y>0.30611</cdr:y>
    </cdr:from>
    <cdr:to>
      <cdr:x>0.27171</cdr:x>
      <cdr:y>0.41608</cdr:y>
    </cdr:to>
    <cdr:sp macro="" textlink="">
      <cdr:nvSpPr>
        <cdr:cNvPr id="7" name="Выгнутая вверх стрелка 6"/>
        <cdr:cNvSpPr/>
      </cdr:nvSpPr>
      <cdr:spPr>
        <a:xfrm xmlns:a="http://schemas.openxmlformats.org/drawingml/2006/main" rot="20604467">
          <a:off x="1353961" y="1541283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0.44447</cdr:x>
      <cdr:y>0.19643</cdr:y>
    </cdr:from>
    <cdr:to>
      <cdr:x>0.57551</cdr:x>
      <cdr:y>0.3064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 rot="20604467">
          <a:off x="4278233" y="989022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0.59779</cdr:x>
      <cdr:y>0.1263</cdr:y>
    </cdr:from>
    <cdr:to>
      <cdr:x>0.72883</cdr:x>
      <cdr:y>0.23627</cdr:y>
    </cdr:to>
    <cdr:sp macro="" textlink="">
      <cdr:nvSpPr>
        <cdr:cNvPr id="9" name="Выгнутая вверх стрелка 8"/>
        <cdr:cNvSpPr/>
      </cdr:nvSpPr>
      <cdr:spPr>
        <a:xfrm xmlns:a="http://schemas.openxmlformats.org/drawingml/2006/main" rot="20604467">
          <a:off x="5753947" y="635937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0.76333</cdr:x>
      <cdr:y>0.07093</cdr:y>
    </cdr:from>
    <cdr:to>
      <cdr:x>0.89437</cdr:x>
      <cdr:y>0.1809</cdr:y>
    </cdr:to>
    <cdr:sp macro="" textlink="">
      <cdr:nvSpPr>
        <cdr:cNvPr id="10" name="Выгнутая вверх стрелка 9"/>
        <cdr:cNvSpPr/>
      </cdr:nvSpPr>
      <cdr:spPr>
        <a:xfrm xmlns:a="http://schemas.openxmlformats.org/drawingml/2006/main" rot="20604467">
          <a:off x="7347356" y="357115"/>
          <a:ext cx="1261313" cy="55370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0.76278</cdr:x>
      <cdr:y>0</cdr:y>
    </cdr:from>
    <cdr:to>
      <cdr:x>0.88669</cdr:x>
      <cdr:y>0.05864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342073" y="-265067"/>
          <a:ext cx="1192683" cy="2952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+ 3%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0.62544</cdr:x>
      <cdr:y>0.25309</cdr:y>
    </cdr:from>
    <cdr:to>
      <cdr:x>0.71869</cdr:x>
      <cdr:y>0.31234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4639375" y="1344118"/>
          <a:ext cx="691720" cy="3146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0.24573</cdr:x>
      <cdr:y>0.69262</cdr:y>
    </cdr:from>
    <cdr:to>
      <cdr:x>0.3025</cdr:x>
      <cdr:y>0.71479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>
          <a:off x="1822785" y="3759044"/>
          <a:ext cx="421105" cy="1203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0.20765</cdr:x>
      <cdr:y>0</cdr:y>
    </cdr:from>
    <cdr:to>
      <cdr:x>0.92398</cdr:x>
      <cdr:y>0.06969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40337" y="-1372956"/>
          <a:ext cx="5313570" cy="370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полугодие 2025 года - 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5 954 млн руб.</a:t>
          </a:r>
        </a:p>
        <a:p xmlns:a="http://schemas.openxmlformats.org/drawingml/2006/main">
          <a:endParaRPr lang="en-US" sz="2000" b="1" dirty="0" smtClean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0.28783</cdr:x>
      <cdr:y>0.25965</cdr:y>
    </cdr:from>
    <cdr:to>
      <cdr:x>0.36752</cdr:x>
      <cdr:y>0.3461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>
          <a:off x="2135050" y="1378953"/>
          <a:ext cx="591131" cy="459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0.59994</cdr:x>
      <cdr:y>0.48873</cdr:y>
    </cdr:from>
    <cdr:to>
      <cdr:x>0.75741</cdr:x>
      <cdr:y>0.56053</cdr:y>
    </cdr:to>
    <cdr:sp macro="" textlink="">
      <cdr:nvSpPr>
        <cdr:cNvPr id="17" name="TextBox 1"/>
        <cdr:cNvSpPr txBox="1"/>
      </cdr:nvSpPr>
      <cdr:spPr>
        <a:xfrm xmlns:a="http://schemas.openxmlformats.org/drawingml/2006/main" rot="19942622" flipH="1">
          <a:off x="5952315" y="2359828"/>
          <a:ext cx="1562341" cy="3466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31 млн </a:t>
          </a:r>
          <a:r>
            <a:rPr lang="ru-RU" sz="16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0.6653</cdr:x>
      <cdr:y>0.5105</cdr:y>
    </cdr:from>
    <cdr:to>
      <cdr:x>0.83835</cdr:x>
      <cdr:y>0.62557</cdr:y>
    </cdr:to>
    <cdr:sp macro="" textlink="">
      <cdr:nvSpPr>
        <cdr:cNvPr id="19" name="TextBox 1"/>
        <cdr:cNvSpPr txBox="1"/>
      </cdr:nvSpPr>
      <cdr:spPr>
        <a:xfrm xmlns:a="http://schemas.openxmlformats.org/drawingml/2006/main" rot="188388" flipH="1">
          <a:off x="6593605" y="2029484"/>
          <a:ext cx="1715048" cy="457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0.37329</cdr:x>
      <cdr:y>0.70791</cdr:y>
    </cdr:from>
    <cdr:to>
      <cdr:x>0.41942</cdr:x>
      <cdr:y>0.73003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699550" y="2814284"/>
          <a:ext cx="457200" cy="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0.47957</cdr:x>
      <cdr:y>0.2325</cdr:y>
    </cdr:from>
    <cdr:to>
      <cdr:x>0.56296</cdr:x>
      <cdr:y>0.32429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4752912" y="1047215"/>
          <a:ext cx="826454" cy="413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0.66195</cdr:x>
      <cdr:y>0.57437</cdr:y>
    </cdr:from>
    <cdr:to>
      <cdr:x>0.74972</cdr:x>
      <cdr:y>0.64749</cdr:y>
    </cdr:to>
    <cdr:sp macro="" textlink="">
      <cdr:nvSpPr>
        <cdr:cNvPr id="10" name="TextBox 9"/>
        <cdr:cNvSpPr txBox="1"/>
      </cdr:nvSpPr>
      <cdr:spPr>
        <a:xfrm xmlns:a="http://schemas.openxmlformats.org/drawingml/2006/main" rot="19924356">
          <a:off x="6567561" y="2773379"/>
          <a:ext cx="870812" cy="35306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ru-RU" sz="16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</a:t>
          </a:r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6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0.48641</cdr:x>
      <cdr:y>0.60733</cdr:y>
    </cdr:from>
    <cdr:to>
      <cdr:x>0.57867</cdr:x>
      <cdr:y>0.69239</cdr:y>
    </cdr:to>
    <cdr:sp macro="" textlink="">
      <cdr:nvSpPr>
        <cdr:cNvPr id="12" name="TextBox 11"/>
        <cdr:cNvSpPr txBox="1"/>
      </cdr:nvSpPr>
      <cdr:spPr>
        <a:xfrm xmlns:a="http://schemas.openxmlformats.org/drawingml/2006/main" rot="247548">
          <a:off x="4820637" y="2735521"/>
          <a:ext cx="914400" cy="38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0.31239</cdr:x>
      <cdr:y>0.24848</cdr:y>
    </cdr:from>
    <cdr:to>
      <cdr:x>0.78387</cdr:x>
      <cdr:y>0.37805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>
          <a:off x="3099334" y="1199796"/>
          <a:ext cx="4677878" cy="625642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0.47674</cdr:x>
      <cdr:y>0.31148</cdr:y>
    </cdr:from>
    <cdr:to>
      <cdr:x>0.57435</cdr:x>
      <cdr:y>0.36656</cdr:y>
    </cdr:to>
    <cdr:sp macro="" textlink="">
      <cdr:nvSpPr>
        <cdr:cNvPr id="23" name="TextBox 1"/>
        <cdr:cNvSpPr txBox="1"/>
      </cdr:nvSpPr>
      <cdr:spPr>
        <a:xfrm xmlns:a="http://schemas.openxmlformats.org/drawingml/2006/main" rot="427926">
          <a:off x="4729984" y="1504010"/>
          <a:ext cx="968439" cy="265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- 30%</a:t>
          </a:r>
          <a:endParaRPr lang="ru-RU" sz="16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0.45443</cdr:x>
      <cdr:y>0.22799</cdr:y>
    </cdr:from>
    <cdr:to>
      <cdr:x>0.6189</cdr:x>
      <cdr:y>0.29971</cdr:y>
    </cdr:to>
    <cdr:sp macro="" textlink="">
      <cdr:nvSpPr>
        <cdr:cNvPr id="24" name="TextBox 1"/>
        <cdr:cNvSpPr txBox="1"/>
      </cdr:nvSpPr>
      <cdr:spPr>
        <a:xfrm xmlns:a="http://schemas.openxmlformats.org/drawingml/2006/main" rot="481038" flipH="1">
          <a:off x="4508670" y="1100850"/>
          <a:ext cx="1631791" cy="346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- 273 млн руб.</a:t>
          </a:r>
        </a:p>
      </cdr:txBody>
    </cdr:sp>
  </cdr:relSizeAnchor>
  <cdr:relSizeAnchor xmlns:cdr="http://schemas.openxmlformats.org/drawingml/2006/chartDrawing">
    <cdr:from>
      <cdr:x>0.64126</cdr:x>
      <cdr:y>0.51759</cdr:y>
    </cdr:from>
    <cdr:to>
      <cdr:x>0.7441</cdr:x>
      <cdr:y>0.62524</cdr:y>
    </cdr:to>
    <cdr:cxnSp macro="">
      <cdr:nvCxnSpPr>
        <cdr:cNvPr id="25" name="Прямая со стрелкой 24"/>
        <cdr:cNvCxnSpPr/>
      </cdr:nvCxnSpPr>
      <cdr:spPr>
        <a:xfrm xmlns:a="http://schemas.openxmlformats.org/drawingml/2006/main" flipV="1">
          <a:off x="6362299" y="2499206"/>
          <a:ext cx="1020278" cy="51976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0.29195</cdr:x>
      <cdr:y>0.49523</cdr:y>
    </cdr:from>
    <cdr:to>
      <cdr:x>0.45934</cdr:x>
      <cdr:y>0.58131</cdr:y>
    </cdr:to>
    <cdr:sp macro="" textlink="">
      <cdr:nvSpPr>
        <cdr:cNvPr id="27" name="TextBox 1"/>
        <cdr:cNvSpPr txBox="1"/>
      </cdr:nvSpPr>
      <cdr:spPr>
        <a:xfrm xmlns:a="http://schemas.openxmlformats.org/drawingml/2006/main" rot="868122" flipH="1">
          <a:off x="2896577" y="2391210"/>
          <a:ext cx="1660762" cy="4156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- 304 млн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0.31523</cdr:x>
      <cdr:y>0.57556</cdr:y>
    </cdr:from>
    <cdr:to>
      <cdr:x>0.403</cdr:x>
      <cdr:y>0.63455</cdr:y>
    </cdr:to>
    <cdr:sp macro="" textlink="">
      <cdr:nvSpPr>
        <cdr:cNvPr id="28" name="TextBox 2"/>
        <cdr:cNvSpPr txBox="1"/>
      </cdr:nvSpPr>
      <cdr:spPr>
        <a:xfrm xmlns:a="http://schemas.openxmlformats.org/drawingml/2006/main" rot="901957">
          <a:off x="3127555" y="2779121"/>
          <a:ext cx="870811" cy="2848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- 33%</a:t>
          </a:r>
          <a:endParaRPr lang="ru-RU" sz="16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0.30462</cdr:x>
      <cdr:y>0.54186</cdr:y>
    </cdr:from>
    <cdr:to>
      <cdr:x>0.43698</cdr:x>
      <cdr:y>0.61492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>
          <a:off x="3022286" y="2616391"/>
          <a:ext cx="1313212" cy="352772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0.5943</cdr:x>
      <cdr:y>0.08819</cdr:y>
    </cdr:from>
    <cdr:to>
      <cdr:x>0.73255</cdr:x>
      <cdr:y>0.19816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5720379" y="453433"/>
          <a:ext cx="1330712" cy="565405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0.28445</cdr:x>
      <cdr:y>0.06839</cdr:y>
    </cdr:from>
    <cdr:to>
      <cdr:x>0.42208</cdr:x>
      <cdr:y>0.15652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737977" y="351626"/>
          <a:ext cx="1324744" cy="453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+ 17 %</a:t>
          </a:r>
          <a:endParaRPr lang="ru-RU" sz="2000" b="1" dirty="0">
            <a:solidFill>
              <a:srgbClr val="C00000"/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0.56137</cdr:x>
      <cdr:y>0</cdr:y>
    </cdr:from>
    <cdr:to>
      <cdr:x>0.69681</cdr:x>
      <cdr:y>0.07569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403414" y="0"/>
          <a:ext cx="1303665" cy="389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+ 12 %</a:t>
          </a:r>
          <a:endParaRPr lang="ru-RU" sz="2000" b="1" dirty="0">
            <a:solidFill>
              <a:srgbClr val="C00000"/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0.29958</cdr:x>
      <cdr:y>0.15111</cdr:y>
    </cdr:from>
    <cdr:to>
      <cdr:x>0.43783</cdr:x>
      <cdr:y>0.26108</cdr:y>
    </cdr:to>
    <cdr:sp macro="" textlink="">
      <cdr:nvSpPr>
        <cdr:cNvPr id="5" name="Выгнутая вверх стрелка 4"/>
        <cdr:cNvSpPr/>
      </cdr:nvSpPr>
      <cdr:spPr>
        <a:xfrm xmlns:a="http://schemas.openxmlformats.org/drawingml/2006/main" rot="20604467">
          <a:off x="2883600" y="776947"/>
          <a:ext cx="1330712" cy="565405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0.64978</cdr:x>
      <cdr:y>0.20249</cdr:y>
    </cdr:from>
    <cdr:to>
      <cdr:x>0.65542</cdr:x>
      <cdr:y>0.2692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7147368" y="1053931"/>
          <a:ext cx="62051" cy="34718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0.72499</cdr:x>
      <cdr:y>0.57577</cdr:y>
    </cdr:from>
    <cdr:to>
      <cdr:x>0.74335</cdr:x>
      <cdr:y>0.57852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7772215" y="2996755"/>
          <a:ext cx="196781" cy="143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0.71629</cdr:x>
      <cdr:y>0.35737</cdr:y>
    </cdr:from>
    <cdr:to>
      <cdr:x>0.76918</cdr:x>
      <cdr:y>0.42672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H="1">
          <a:off x="7678930" y="1860047"/>
          <a:ext cx="566995" cy="3609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0.36674</cdr:x>
      <cdr:y>0.17253</cdr:y>
    </cdr:from>
    <cdr:to>
      <cdr:x>0.44619</cdr:x>
      <cdr:y>0.29002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 flipV="1">
          <a:off x="4034008" y="897983"/>
          <a:ext cx="873886" cy="6115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0.7063</cdr:x>
      <cdr:y>0.74296</cdr:y>
    </cdr:from>
    <cdr:to>
      <cdr:x>0.74402</cdr:x>
      <cdr:y>0.86131</cdr:y>
    </cdr:to>
    <cdr:cxnSp macro="">
      <cdr:nvCxnSpPr>
        <cdr:cNvPr id="18" name="Прямая соединительная линия 17"/>
        <cdr:cNvCxnSpPr/>
      </cdr:nvCxnSpPr>
      <cdr:spPr>
        <a:xfrm xmlns:a="http://schemas.openxmlformats.org/drawingml/2006/main">
          <a:off x="7769036" y="3866925"/>
          <a:ext cx="414941" cy="61600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0.70678</cdr:x>
      <cdr:y>0.44434</cdr:y>
    </cdr:from>
    <cdr:to>
      <cdr:x>0.75366</cdr:x>
      <cdr:y>0.46834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6888418" y="2267320"/>
          <a:ext cx="456902" cy="12246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0.60804</cdr:x>
      <cdr:y>0.18117</cdr:y>
    </cdr:from>
    <cdr:to>
      <cdr:x>0.69528</cdr:x>
      <cdr:y>0.21335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>
          <a:off x="5926089" y="924427"/>
          <a:ext cx="850259" cy="16420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0.55044</cdr:x>
      <cdr:y>0.14533</cdr:y>
    </cdr:from>
    <cdr:to>
      <cdr:x>0.55435</cdr:x>
      <cdr:y>0.18266</cdr:y>
    </cdr:to>
    <cdr:cxnSp macro="">
      <cdr:nvCxnSpPr>
        <cdr:cNvPr id="25" name="Прямая соединительная линия 24"/>
        <cdr:cNvCxnSpPr/>
      </cdr:nvCxnSpPr>
      <cdr:spPr>
        <a:xfrm xmlns:a="http://schemas.openxmlformats.org/drawingml/2006/main" flipV="1">
          <a:off x="5364704" y="741546"/>
          <a:ext cx="38100" cy="1905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0.32596</cdr:x>
      <cdr:y>0.21546</cdr:y>
    </cdr:from>
    <cdr:to>
      <cdr:x>0.39182</cdr:x>
      <cdr:y>0.2535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H="1" flipV="1">
          <a:off x="3176853" y="1099411"/>
          <a:ext cx="641885" cy="1941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0.31393</cdr:x>
      <cdr:y>0.864</cdr:y>
    </cdr:from>
    <cdr:to>
      <cdr:x>0.47421</cdr:x>
      <cdr:y>0.89387</cdr:y>
    </cdr:to>
    <cdr:cxnSp macro="">
      <cdr:nvCxnSpPr>
        <cdr:cNvPr id="28" name="Прямая соединительная линия 27"/>
        <cdr:cNvCxnSpPr/>
      </cdr:nvCxnSpPr>
      <cdr:spPr>
        <a:xfrm xmlns:a="http://schemas.openxmlformats.org/drawingml/2006/main" flipH="1" flipV="1">
          <a:off x="3059654" y="4408671"/>
          <a:ext cx="1562100" cy="1524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0.59046</cdr:x>
      <cdr:y>0.8696</cdr:y>
    </cdr:from>
    <cdr:to>
      <cdr:x>0.70192</cdr:x>
      <cdr:y>0.88313</cdr:y>
    </cdr:to>
    <cdr:cxnSp macro="">
      <cdr:nvCxnSpPr>
        <cdr:cNvPr id="29" name="Прямая соединительная линия 28"/>
        <cdr:cNvCxnSpPr/>
      </cdr:nvCxnSpPr>
      <cdr:spPr>
        <a:xfrm xmlns:a="http://schemas.openxmlformats.org/drawingml/2006/main" flipH="1">
          <a:off x="5754789" y="4437246"/>
          <a:ext cx="1086290" cy="69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0.00196</cdr:x>
      <cdr:y>0.29017</cdr:y>
    </cdr:from>
    <cdr:to>
      <cdr:x>0.32393</cdr:x>
      <cdr:y>0.42109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21212" y="1432562"/>
          <a:ext cx="3485515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6 месяцев 2025 года – </a:t>
          </a:r>
          <a:r>
            <a:rPr lang="ru-RU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539 768 тыс. руб.</a:t>
          </a:r>
          <a:endParaRPr lang="ru-RU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51EEF424-2562-4C53-A749-A2605F3E073D}" type="datetimeFigureOut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379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456379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EBF96AD4-418A-4C2D-99E0-A26ED6C4DC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86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1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FF5A3E18-14D3-45E2-88B8-F6CBAD93BF42}" type="datetimeFigureOut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2" tIns="45551" rIns="91102" bIns="455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5"/>
          </a:xfrm>
          <a:prstGeom prst="rect">
            <a:avLst/>
          </a:prstGeom>
        </p:spPr>
        <p:txBody>
          <a:bodyPr vert="horz" lIns="91102" tIns="45551" rIns="91102" bIns="455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4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1" y="6456614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54508FE1-6458-4179-8391-38E96E325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5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08FE1-6458-4179-8391-38E96E32502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32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0625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1780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4999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4175" y="850900"/>
            <a:ext cx="4078288" cy="2293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094" indent="-28465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605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046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488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4930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372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5813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256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65922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62476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57963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39494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3482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2479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8D6-E802-4CA8-86C0-E280F4D1D58E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4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D30D2-FB6A-474B-BCE6-8AEBFF11490B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00CC-983E-4BC6-8480-0665CE949F26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1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7B33B-873C-47C7-BE19-2689EAFB3922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75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73DB-F251-4BC4-AABC-7F03A5EAC717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8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E9BCD-7C2D-49D6-87A1-DB68827838FA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7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CCE-69E1-4E52-B386-4836F132F2AF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9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268F-1536-45BA-87C4-60C9E485AACB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6E800-B7C8-4B59-B983-653C4E5DEA82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4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BE8E-3B1A-4AD8-A246-E5DCACFFED7F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0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218E-A54B-470D-857C-8EE898448CF4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0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B8936-6509-403F-9967-BA1864220F8E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4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.jpg"/><Relationship Id="rId9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998435" y="4689073"/>
            <a:ext cx="9757611" cy="1088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0" y="-307819"/>
            <a:ext cx="12194458" cy="2951580"/>
            <a:chOff x="0" y="-307819"/>
            <a:chExt cx="12194458" cy="295158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37" b="15023"/>
            <a:stretch/>
          </p:blipFill>
          <p:spPr>
            <a:xfrm>
              <a:off x="0" y="-307819"/>
              <a:ext cx="12192000" cy="2933323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>
              <a:cxnSpLocks/>
            </p:cNvCxnSpPr>
            <p:nvPr/>
          </p:nvCxnSpPr>
          <p:spPr bwMode="auto">
            <a:xfrm>
              <a:off x="2458" y="2643761"/>
              <a:ext cx="12192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-114823" y="3092309"/>
            <a:ext cx="117544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Исполнение бюджета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муниципального образования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 Набережные Челны за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I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 полугодие 2025 года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035" y="4907426"/>
            <a:ext cx="11754484" cy="1384990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Мулюкова Светлана Рафаильевна</a:t>
            </a:r>
          </a:p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Заместитель Руководителя Исполнительного комитета, </a:t>
            </a:r>
          </a:p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начальник управления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72790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4"/>
          <p:cNvSpPr txBox="1"/>
          <p:nvPr/>
        </p:nvSpPr>
        <p:spPr bwMode="auto">
          <a:xfrm>
            <a:off x="1533006" y="222092"/>
            <a:ext cx="8714796" cy="760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4533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09069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63616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18134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Доходы бюджета </a:t>
            </a:r>
          </a:p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Набережные Челны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49813065"/>
              </p:ext>
            </p:extLst>
          </p:nvPr>
        </p:nvGraphicFramePr>
        <p:xfrm>
          <a:off x="1260909" y="1535458"/>
          <a:ext cx="8810326" cy="4740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07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4"/>
          <p:cNvSpPr txBox="1"/>
          <p:nvPr/>
        </p:nvSpPr>
        <p:spPr bwMode="auto">
          <a:xfrm>
            <a:off x="1533006" y="222092"/>
            <a:ext cx="8714796" cy="760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4533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09069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63616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18134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Доходы бюджета </a:t>
            </a:r>
          </a:p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Набережные Челны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537443277"/>
              </p:ext>
            </p:extLst>
          </p:nvPr>
        </p:nvGraphicFramePr>
        <p:xfrm>
          <a:off x="665356" y="1294220"/>
          <a:ext cx="1043398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9713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319079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</a:t>
            </a:r>
          </a:p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физических лиц по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годам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315473865"/>
              </p:ext>
            </p:extLst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59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436363" y="234981"/>
            <a:ext cx="8714796" cy="72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физических лиц</a:t>
            </a:r>
          </a:p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млн руб.)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984449"/>
              </p:ext>
            </p:extLst>
          </p:nvPr>
        </p:nvGraphicFramePr>
        <p:xfrm>
          <a:off x="759368" y="1626464"/>
          <a:ext cx="10723682" cy="4210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7473">
                  <a:extLst>
                    <a:ext uri="{9D8B030D-6E8A-4147-A177-3AD203B41FA5}">
                      <a16:colId xmlns:a16="http://schemas.microsoft.com/office/drawing/2014/main" val="987343456"/>
                    </a:ext>
                  </a:extLst>
                </a:gridCol>
                <a:gridCol w="3316637">
                  <a:extLst>
                    <a:ext uri="{9D8B030D-6E8A-4147-A177-3AD203B41FA5}">
                      <a16:colId xmlns:a16="http://schemas.microsoft.com/office/drawing/2014/main" val="2908440801"/>
                    </a:ext>
                  </a:extLst>
                </a:gridCol>
                <a:gridCol w="1937288">
                  <a:extLst>
                    <a:ext uri="{9D8B030D-6E8A-4147-A177-3AD203B41FA5}">
                      <a16:colId xmlns:a16="http://schemas.microsoft.com/office/drawing/2014/main" val="852117613"/>
                    </a:ext>
                  </a:extLst>
                </a:gridCol>
                <a:gridCol w="1735810">
                  <a:extLst>
                    <a:ext uri="{9D8B030D-6E8A-4147-A177-3AD203B41FA5}">
                      <a16:colId xmlns:a16="http://schemas.microsoft.com/office/drawing/2014/main" val="1671426395"/>
                    </a:ext>
                  </a:extLst>
                </a:gridCol>
                <a:gridCol w="1744007">
                  <a:extLst>
                    <a:ext uri="{9D8B030D-6E8A-4147-A177-3AD203B41FA5}">
                      <a16:colId xmlns:a16="http://schemas.microsoft.com/office/drawing/2014/main" val="4106076795"/>
                    </a:ext>
                  </a:extLst>
                </a:gridCol>
                <a:gridCol w="1292467">
                  <a:extLst>
                    <a:ext uri="{9D8B030D-6E8A-4147-A177-3AD203B41FA5}">
                      <a16:colId xmlns:a16="http://schemas.microsoft.com/office/drawing/2014/main" val="2003257049"/>
                    </a:ext>
                  </a:extLst>
                </a:gridCol>
              </a:tblGrid>
              <a:tr h="88090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полугодие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года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полугодие</a:t>
                      </a:r>
                    </a:p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Отклонение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Темп, %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926279"/>
                  </a:ext>
                </a:extLst>
              </a:tr>
              <a:tr h="793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Крупные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предприятия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917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5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655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+ 738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166200"/>
                  </a:ext>
                </a:extLst>
              </a:tr>
              <a:tr h="8059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Средние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предприятия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724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793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+ 69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453376"/>
                  </a:ext>
                </a:extLst>
              </a:tr>
              <a:tr h="898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Субъекты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малого предпринимательства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4 195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4 631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+ 436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525413"/>
                  </a:ext>
                </a:extLst>
              </a:tr>
              <a:tr h="7904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Государственные и  муниципальные организации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1 171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1 412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+ 241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44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2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650562" y="321991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Крупнейшие налогоплательщики НДФЛ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123040"/>
              </p:ext>
            </p:extLst>
          </p:nvPr>
        </p:nvGraphicFramePr>
        <p:xfrm>
          <a:off x="574603" y="1378103"/>
          <a:ext cx="10866713" cy="5052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763">
                  <a:extLst>
                    <a:ext uri="{9D8B030D-6E8A-4147-A177-3AD203B41FA5}">
                      <a16:colId xmlns:a16="http://schemas.microsoft.com/office/drawing/2014/main" val="1189693772"/>
                    </a:ext>
                  </a:extLst>
                </a:gridCol>
                <a:gridCol w="3750161">
                  <a:extLst>
                    <a:ext uri="{9D8B030D-6E8A-4147-A177-3AD203B41FA5}">
                      <a16:colId xmlns:a16="http://schemas.microsoft.com/office/drawing/2014/main" val="496725062"/>
                    </a:ext>
                  </a:extLst>
                </a:gridCol>
                <a:gridCol w="1477590">
                  <a:extLst>
                    <a:ext uri="{9D8B030D-6E8A-4147-A177-3AD203B41FA5}">
                      <a16:colId xmlns:a16="http://schemas.microsoft.com/office/drawing/2014/main" val="1626795100"/>
                    </a:ext>
                  </a:extLst>
                </a:gridCol>
                <a:gridCol w="1652954">
                  <a:extLst>
                    <a:ext uri="{9D8B030D-6E8A-4147-A177-3AD203B41FA5}">
                      <a16:colId xmlns:a16="http://schemas.microsoft.com/office/drawing/2014/main" val="399413618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143379528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71409839"/>
                    </a:ext>
                  </a:extLst>
                </a:gridCol>
              </a:tblGrid>
              <a:tr h="67770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роста, 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роста,</a:t>
                      </a: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Уд.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вес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общем объеме поступлений НДФЛ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474658"/>
                  </a:ext>
                </a:extLst>
              </a:tr>
              <a:tr h="614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01.07.2025 </a:t>
                      </a: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01.07.2024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22632"/>
                  </a:ext>
                </a:extLst>
              </a:tr>
              <a:tr h="352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ПАО «КАМАЗ»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420,2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рост средней заработной платы  и увеличение численности работников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560751"/>
                  </a:ext>
                </a:extLst>
              </a:tr>
              <a:tr h="393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ЗАОР «НП НЧ КБК 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ИМ.С.П.ТИТОВА</a:t>
                      </a:r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76537"/>
                  </a:ext>
                </a:extLst>
              </a:tr>
              <a:tr h="348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«АСТЕЙС»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557964"/>
                  </a:ext>
                </a:extLst>
              </a:tr>
              <a:tr h="3847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«КАМА ДИЗЕЛЬ»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53,3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12754"/>
                  </a:ext>
                </a:extLst>
              </a:tr>
              <a:tr h="357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</a:t>
                      </a:r>
                      <a:r>
                        <a:rPr lang="ru-RU" sz="1500" b="1" kern="12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Ремдизель</a:t>
                      </a:r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рост средней заработной платы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84697"/>
                  </a:ext>
                </a:extLst>
              </a:tr>
              <a:tr h="366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«Татэнерго»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539484"/>
                  </a:ext>
                </a:extLst>
              </a:tr>
              <a:tr h="425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«Камский завод металлоконструкций «ТЭМПО»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66704"/>
                  </a:ext>
                </a:extLst>
              </a:tr>
              <a:tr h="3610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ООО «Автозапчасть КАМАЗ»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81910"/>
                  </a:ext>
                </a:extLst>
              </a:tr>
              <a:tr h="3847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«Челны-хлеб»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545662"/>
                  </a:ext>
                </a:extLst>
              </a:tr>
              <a:tr h="2679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ООО «ЦИТ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»</a:t>
                      </a:r>
                    </a:p>
                    <a:p>
                      <a:pPr algn="l" rtl="0" fontAlgn="ctr"/>
                      <a:endParaRPr lang="ru-RU" sz="7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46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1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768397" y="162250"/>
            <a:ext cx="10357594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Резиденты ТОР,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обеспечившие наибольшее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НДФЛ в консолидированный бюджет города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501451" y="1444984"/>
          <a:ext cx="11185379" cy="46440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9505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1396505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1501630">
                  <a:extLst>
                    <a:ext uri="{9D8B030D-6E8A-4147-A177-3AD203B41FA5}">
                      <a16:colId xmlns:a16="http://schemas.microsoft.com/office/drawing/2014/main" val="1092643589"/>
                    </a:ext>
                  </a:extLst>
                </a:gridCol>
                <a:gridCol w="1417739">
                  <a:extLst>
                    <a:ext uri="{9D8B030D-6E8A-4147-A177-3AD203B41FA5}">
                      <a16:colId xmlns:a16="http://schemas.microsoft.com/office/drawing/2014/main" val="699593585"/>
                    </a:ext>
                  </a:extLst>
                </a:gridCol>
              </a:tblGrid>
              <a:tr h="943477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г.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 г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(млн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роста 2025 г. </a:t>
                      </a:r>
                      <a:b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2024 г.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3805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«ХАИР»</a:t>
                      </a:r>
                      <a:endParaRPr lang="ru-RU" altLang="ru-RU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170,3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219,6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0325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АО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«Камский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металлургический комбинат «ТЭМПО»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119,4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«Изоляционный 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61601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«Агропромышленный комплекс «Камский»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35487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металлоконструкций «</a:t>
                      </a:r>
                      <a:r>
                        <a:rPr kumimoji="0" lang="ru-RU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Метлайн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«Металлист»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769823"/>
                  </a:ext>
                </a:extLst>
              </a:tr>
              <a:tr h="37968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«Ячеистый бетон»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27297"/>
                  </a:ext>
                </a:extLst>
              </a:tr>
              <a:tr h="44351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«Техника-Агро»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553986"/>
                  </a:ext>
                </a:extLst>
              </a:tr>
              <a:tr h="40690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«Заряд»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939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7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908857" y="162250"/>
            <a:ext cx="10357594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Возвраты по имущественным и социальным вычетам по НДФЛ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65488"/>
              </p:ext>
            </p:extLst>
          </p:nvPr>
        </p:nvGraphicFramePr>
        <p:xfrm>
          <a:off x="1647119" y="1884599"/>
          <a:ext cx="8947612" cy="3074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699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1751292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2257691">
                  <a:extLst>
                    <a:ext uri="{9D8B030D-6E8A-4147-A177-3AD203B41FA5}">
                      <a16:colId xmlns:a16="http://schemas.microsoft.com/office/drawing/2014/main" val="1092643589"/>
                    </a:ext>
                  </a:extLst>
                </a:gridCol>
                <a:gridCol w="2215490">
                  <a:extLst>
                    <a:ext uri="{9D8B030D-6E8A-4147-A177-3AD203B41FA5}">
                      <a16:colId xmlns:a16="http://schemas.microsoft.com/office/drawing/2014/main" val="699593585"/>
                    </a:ext>
                  </a:extLst>
                </a:gridCol>
                <a:gridCol w="2104440">
                  <a:extLst>
                    <a:ext uri="{9D8B030D-6E8A-4147-A177-3AD203B41FA5}">
                      <a16:colId xmlns:a16="http://schemas.microsoft.com/office/drawing/2014/main" val="2302390233"/>
                    </a:ext>
                  </a:extLst>
                </a:gridCol>
              </a:tblGrid>
              <a:tr h="673963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полугодие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обратившихся,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чел.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возврата НДФЛ,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тыс. руб.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4717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доля города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065852"/>
                  </a:ext>
                </a:extLst>
              </a:tr>
              <a:tr h="380550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130 178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1 647 131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482 878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03257">
                <a:tc>
                  <a:txBody>
                    <a:bodyPr/>
                    <a:lstStyle/>
                    <a:p>
                      <a:pPr marL="7200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123 718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1 973 659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585 636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120 560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2 109 037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565 893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61601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118 149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2 068 523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568 233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354877">
                <a:tc>
                  <a:txBody>
                    <a:bodyPr/>
                    <a:lstStyle/>
                    <a:p>
                      <a:pPr marL="72000" algn="ctr" defTabSz="914400" rtl="0" eaLnBrk="1" fontAlgn="ctr" latinLnBrk="0" hangingPunct="1">
                        <a:spcAft>
                          <a:spcPts val="0"/>
                        </a:spcAft>
                      </a:pP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7 798 350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2 202 640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0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408906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по налогам взимаемым в связи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применением УСН и патентной системы 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44714086"/>
              </p:ext>
            </p:extLst>
          </p:nvPr>
        </p:nvGraphicFramePr>
        <p:xfrm>
          <a:off x="1223916" y="1203277"/>
          <a:ext cx="915001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45977" y="3442121"/>
            <a:ext cx="609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81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6153" y="4161533"/>
            <a:ext cx="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636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9650" y="4161533"/>
            <a:ext cx="76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414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586153" y="2376167"/>
            <a:ext cx="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152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8456663" y="2180758"/>
            <a:ext cx="753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188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8456663" y="4161533"/>
            <a:ext cx="77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651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5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313050" y="139019"/>
            <a:ext cx="10945623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полугодие 2025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496678"/>
              </p:ext>
            </p:extLst>
          </p:nvPr>
        </p:nvGraphicFramePr>
        <p:xfrm>
          <a:off x="680223" y="1514767"/>
          <a:ext cx="10593659" cy="4715153"/>
        </p:xfrm>
        <a:graphic>
          <a:graphicData uri="http://schemas.openxmlformats.org/drawingml/2006/table">
            <a:tbl>
              <a:tblPr/>
              <a:tblGrid>
                <a:gridCol w="538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735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2025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07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.2025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(норма 5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%)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9 363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4 342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5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6 868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3 209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34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Акцизы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1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Налоги на совокупный доход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1 479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69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605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Госпошлина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955331"/>
                  </a:ext>
                </a:extLst>
              </a:tr>
              <a:tr h="332614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439"/>
                  </a:ext>
                </a:extLst>
              </a:tr>
              <a:tr h="407091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806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40865"/>
                  </a:ext>
                </a:extLst>
              </a:tr>
              <a:tr h="605988">
                <a:tc>
                  <a:txBody>
                    <a:bodyPr/>
                    <a:lstStyle/>
                    <a:p>
                      <a:pPr marL="85725" indent="22225" algn="l" rtl="0" fontAlgn="ctr">
                        <a:spcBef>
                          <a:spcPts val="0"/>
                        </a:spcBef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 НАЛОГОВЫЕ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НЕНАЛОГОВЫЕ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10 169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5 078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55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6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313050" y="139019"/>
            <a:ext cx="10945623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полугодие 2025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680223" y="1514767"/>
          <a:ext cx="10593659" cy="4705060"/>
        </p:xfrm>
        <a:graphic>
          <a:graphicData uri="http://schemas.openxmlformats.org/drawingml/2006/table">
            <a:tbl>
              <a:tblPr/>
              <a:tblGrid>
                <a:gridCol w="538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735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2025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07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.2025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(норма 5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%)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9 363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4 342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5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6 868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3 209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4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Акцизы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1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Налоги на совокупный доход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1 479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69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605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Госпошлина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955331"/>
                  </a:ext>
                </a:extLst>
              </a:tr>
              <a:tr h="332614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439"/>
                  </a:ext>
                </a:extLst>
              </a:tr>
              <a:tr h="407091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806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40865"/>
                  </a:ext>
                </a:extLst>
              </a:tr>
              <a:tr h="605988">
                <a:tc>
                  <a:txBody>
                    <a:bodyPr/>
                    <a:lstStyle/>
                    <a:p>
                      <a:pPr marL="85725" indent="22225" algn="l" rtl="0" fontAlgn="ctr">
                        <a:spcBef>
                          <a:spcPts val="0"/>
                        </a:spcBef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 НАЛОГОВЫЕ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НЕНАЛОГОВЫЕ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10 169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5 078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55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20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462842" y="12474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</a:t>
            </a:r>
            <a:endParaRPr lang="ru-RU" altLang="ru-RU" sz="32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b">
              <a:defRPr/>
            </a:pPr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неналоговых доходов</a:t>
            </a:r>
            <a:r>
              <a:rPr lang="en-US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487903405"/>
              </p:ext>
            </p:extLst>
          </p:nvPr>
        </p:nvGraphicFramePr>
        <p:xfrm>
          <a:off x="1626669" y="1462141"/>
          <a:ext cx="8922620" cy="4495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8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015632" y="116270"/>
            <a:ext cx="968556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полугодие 2025 года (млн руб.)</a:t>
            </a:r>
            <a:endParaRPr lang="ru-RU" altLang="ru-RU" sz="23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680224" y="1489199"/>
          <a:ext cx="10593658" cy="4823149"/>
        </p:xfrm>
        <a:graphic>
          <a:graphicData uri="http://schemas.openxmlformats.org/drawingml/2006/table">
            <a:tbl>
              <a:tblPr/>
              <a:tblGrid>
                <a:gridCol w="488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478">
                  <a:extLst>
                    <a:ext uri="{9D8B030D-6E8A-4147-A177-3AD203B41FA5}">
                      <a16:colId xmlns:a16="http://schemas.microsoft.com/office/drawing/2014/main" val="3844961905"/>
                    </a:ext>
                  </a:extLst>
                </a:gridCol>
                <a:gridCol w="1844410">
                  <a:extLst>
                    <a:ext uri="{9D8B030D-6E8A-4147-A177-3AD203B41FA5}">
                      <a16:colId xmlns:a16="http://schemas.microsoft.com/office/drawing/2014/main" val="4269572713"/>
                    </a:ext>
                  </a:extLst>
                </a:gridCol>
                <a:gridCol w="1969306">
                  <a:extLst>
                    <a:ext uri="{9D8B030D-6E8A-4147-A177-3AD203B41FA5}">
                      <a16:colId xmlns:a16="http://schemas.microsoft.com/office/drawing/2014/main" val="3126651883"/>
                    </a:ext>
                  </a:extLst>
                </a:gridCol>
              </a:tblGrid>
              <a:tr h="8972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2025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01.07.2025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40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805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42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Арендная плата за землю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459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423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2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сдачи в аренду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64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415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Штрафы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72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200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89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20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межбюджетных трансфертов </a:t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полугодие 2020 – 2025 годы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.)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/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402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629113" y="16225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Структура безвозмездных поступлений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lvl="0"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I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полугодие 2025 года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1897019" y="1372956"/>
          <a:ext cx="7417777" cy="5310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367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629112" y="162250"/>
            <a:ext cx="9291767" cy="86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">
              <a:defRPr/>
            </a:pPr>
            <a:endParaRPr 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lvl="0" fontAlgn="b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в консолидированный бюджет РТ</a:t>
            </a:r>
            <a:b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исключением банкротов и ликвидированных</a:t>
            </a:r>
          </a:p>
          <a:p>
            <a:pPr lvl="0" fontAlgn="b">
              <a:defRPr/>
            </a:pP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851367"/>
              </p:ext>
            </p:extLst>
          </p:nvPr>
        </p:nvGraphicFramePr>
        <p:xfrm>
          <a:off x="683394" y="1350899"/>
          <a:ext cx="9921515" cy="4828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238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по НДФЛ на 01.07.2025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033894"/>
              </p:ext>
            </p:extLst>
          </p:nvPr>
        </p:nvGraphicFramePr>
        <p:xfrm>
          <a:off x="955713" y="1706744"/>
          <a:ext cx="10328531" cy="4025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408">
                  <a:extLst>
                    <a:ext uri="{9D8B030D-6E8A-4147-A177-3AD203B41FA5}">
                      <a16:colId xmlns:a16="http://schemas.microsoft.com/office/drawing/2014/main" val="2315217205"/>
                    </a:ext>
                  </a:extLst>
                </a:gridCol>
                <a:gridCol w="4699228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2110246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2914649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693168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5295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«О2»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6 261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495946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«Тукаевский Племрепродуктор»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3 987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5114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«Проект-Сервис»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2 104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  <a:tr h="5269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Санникова Юлия Валерьевна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1 450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07099"/>
                  </a:ext>
                </a:extLst>
              </a:tr>
              <a:tr h="122181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Козлов Максим Валерьевич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2 582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27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5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по акцизам по подакцизным </a:t>
            </a:r>
          </a:p>
          <a:p>
            <a:pPr defTabSz="914354">
              <a:defRPr/>
            </a:pPr>
            <a:r>
              <a:rPr 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товарам (</a:t>
            </a:r>
            <a: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продукции</a:t>
            </a:r>
            <a: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)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01.07.2025</a:t>
            </a:r>
            <a:endParaRPr lang="ru-RU" altLang="ru-RU" sz="25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178630"/>
              </p:ext>
            </p:extLst>
          </p:nvPr>
        </p:nvGraphicFramePr>
        <p:xfrm>
          <a:off x="988472" y="1955188"/>
          <a:ext cx="9920920" cy="1825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1135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1793631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4396154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804259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1021245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ОАО 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Булгарпиво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68 325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45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по упрощенной системе налогообложения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01.07.2025</a:t>
            </a:r>
            <a:endParaRPr lang="ru-RU" altLang="ru-RU" sz="23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896529"/>
              </p:ext>
            </p:extLst>
          </p:nvPr>
        </p:nvGraphicFramePr>
        <p:xfrm>
          <a:off x="908857" y="1694290"/>
          <a:ext cx="10137746" cy="4189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244">
                  <a:extLst>
                    <a:ext uri="{9D8B030D-6E8A-4147-A177-3AD203B41FA5}">
                      <a16:colId xmlns:a16="http://schemas.microsoft.com/office/drawing/2014/main" val="2315217205"/>
                    </a:ext>
                  </a:extLst>
                </a:gridCol>
                <a:gridCol w="4866042">
                  <a:extLst>
                    <a:ext uri="{9D8B030D-6E8A-4147-A177-3AD203B41FA5}">
                      <a16:colId xmlns:a16="http://schemas.microsoft.com/office/drawing/2014/main" val="2695157862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384012305"/>
                    </a:ext>
                  </a:extLst>
                </a:gridCol>
                <a:gridCol w="2882317">
                  <a:extLst>
                    <a:ext uri="{9D8B030D-6E8A-4147-A177-3AD203B41FA5}">
                      <a16:colId xmlns:a16="http://schemas.microsoft.com/office/drawing/2014/main" val="595614438"/>
                    </a:ext>
                  </a:extLst>
                </a:gridCol>
              </a:tblGrid>
              <a:tr h="714028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530299"/>
                  </a:ext>
                </a:extLst>
              </a:tr>
              <a:tr h="681509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ИП Костевич Тимур Владиславович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2 871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85254"/>
                  </a:ext>
                </a:extLst>
              </a:tr>
              <a:tr h="619933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ООО «Проект-Сервис»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2 133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541564"/>
                  </a:ext>
                </a:extLst>
              </a:tr>
              <a:tr h="743918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Ахметзянова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Марьям Эрнестовна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1 524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4160"/>
                  </a:ext>
                </a:extLst>
              </a:tr>
              <a:tr h="6664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Гнусарева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Алина Юрьевна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1 612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</a:p>
                    <a:p>
                      <a:pPr marL="0" algn="ctr" defTabSz="914400" rtl="0" eaLnBrk="1" fontAlgn="ctr" latinLnBrk="0" hangingPunct="1"/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204017"/>
                  </a:ext>
                </a:extLst>
              </a:tr>
              <a:tr h="7382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Хасаншина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Милявшя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Газизжановна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2 401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5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3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79642" y="581277"/>
            <a:ext cx="10294241" cy="56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Расходы бюджета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Набережные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Челны</a:t>
            </a:r>
          </a:p>
          <a:p>
            <a:pPr defTabSz="906463">
              <a:defRPr/>
            </a:pP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(млн руб.)</a:t>
            </a:r>
          </a:p>
          <a:p>
            <a:pPr defTabSz="906463">
              <a:defRPr/>
            </a:pP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Arimo"/>
              <a:ea typeface="Arimo"/>
              <a:cs typeface="Arimo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70450436"/>
              </p:ext>
            </p:extLst>
          </p:nvPr>
        </p:nvGraphicFramePr>
        <p:xfrm>
          <a:off x="1164351" y="1419050"/>
          <a:ext cx="9864433" cy="510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137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21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2033500" y="273283"/>
            <a:ext cx="8088216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Экономическая структура бюджета города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6 месяцев 2025 года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(%)</a:t>
            </a: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270129" y="1308545"/>
          <a:ext cx="10720430" cy="520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162" y="36956"/>
            <a:ext cx="810838" cy="12193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22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21302" y="269231"/>
            <a:ext cx="9013372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Функциональная структура расходов бюджета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города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6 месяцев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2025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года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(тыс.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руб.)</a:t>
            </a:r>
          </a:p>
        </p:txBody>
      </p:sp>
      <p:graphicFrame>
        <p:nvGraphicFramePr>
          <p:cNvPr id="13" name="Диаграмма 12"/>
          <p:cNvGraphicFramePr/>
          <p:nvPr>
            <p:extLst/>
          </p:nvPr>
        </p:nvGraphicFramePr>
        <p:xfrm>
          <a:off x="988471" y="1334904"/>
          <a:ext cx="9746203" cy="51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162" y="36956"/>
            <a:ext cx="810838" cy="12193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23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97312" y="130628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8420" y="160546"/>
            <a:ext cx="10945382" cy="112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Расходы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бюджета</a:t>
            </a:r>
          </a:p>
          <a:p>
            <a:pPr fontAlgn="b">
              <a:spcBef>
                <a:spcPts val="0"/>
              </a:spcBef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6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2025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года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(тыс.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руб.)</a:t>
            </a:r>
            <a:endParaRPr lang="en-US" sz="2600" b="1" dirty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515422" y="1481583"/>
          <a:ext cx="11157438" cy="479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9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279">
                  <a:extLst>
                    <a:ext uri="{9D8B030D-6E8A-4147-A177-3AD203B41FA5}">
                      <a16:colId xmlns:a16="http://schemas.microsoft.com/office/drawing/2014/main" val="1676850746"/>
                    </a:ext>
                  </a:extLst>
                </a:gridCol>
              </a:tblGrid>
              <a:tr h="416676"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Исполнение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</a:t>
                      </a:r>
                      <a:r>
                        <a:rPr lang="ru-RU" sz="18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«Национальная экономика»,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1 081 754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401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в области автомобильного транспорта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567 441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Дорожное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хозяйство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495 564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6151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землеустройству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12 556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93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6 193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87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«Жилищно-коммунальное хозяйство»,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672 348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81332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Капитальный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ремонт жилого фонда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267 347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244980"/>
                  </a:ext>
                </a:extLst>
              </a:tr>
              <a:tr h="515816">
                <a:tc>
                  <a:txBody>
                    <a:bodyPr/>
                    <a:lstStyle/>
                    <a:p>
                      <a:pPr indent="108000" algn="l" fontAlgn="t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Содержание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ремонт сетей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уличного освещения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81 785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527582"/>
                  </a:ext>
                </a:extLst>
              </a:tr>
              <a:tr h="468923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Озеленение города, содержание парков и скверов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265 552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6134"/>
                  </a:ext>
                </a:extLst>
              </a:tr>
              <a:tr h="297455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57 664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048637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266381" y="47263"/>
            <a:ext cx="812957" cy="1220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24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488371" y="1386298"/>
          <a:ext cx="10865430" cy="4930526"/>
        </p:xfrm>
        <a:graphic>
          <a:graphicData uri="http://schemas.openxmlformats.org/drawingml/2006/table">
            <a:tbl>
              <a:tblPr/>
              <a:tblGrid>
                <a:gridCol w="8539568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218456">
                  <a:extLst>
                    <a:ext uri="{9D8B030D-6E8A-4147-A177-3AD203B41FA5}">
                      <a16:colId xmlns:a16="http://schemas.microsoft.com/office/drawing/2014/main" val="2985609174"/>
                    </a:ext>
                  </a:extLst>
                </a:gridCol>
                <a:gridCol w="1107406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58739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327738"/>
                  </a:ext>
                </a:extLst>
              </a:tr>
              <a:tr h="8254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673,7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316,8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150334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90,0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41,8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744661"/>
                  </a:ext>
                </a:extLst>
              </a:tr>
              <a:tr h="10743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159,4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11,0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93996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37,9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994659"/>
                  </a:ext>
                </a:extLst>
              </a:tr>
            </a:tbl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t="21914" r="9003" b="7477"/>
          <a:stretch/>
        </p:blipFill>
        <p:spPr>
          <a:xfrm>
            <a:off x="807836" y="2077828"/>
            <a:ext cx="1296266" cy="583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t="7218" r="5303" b="13995"/>
          <a:stretch/>
        </p:blipFill>
        <p:spPr>
          <a:xfrm>
            <a:off x="665356" y="5481603"/>
            <a:ext cx="1431143" cy="680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2234862" y="5451244"/>
            <a:ext cx="586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трудоустройство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подростков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каникулярное время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4862" y="2107239"/>
            <a:ext cx="5866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бесплатное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питание обучающихся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25014" y="3118689"/>
            <a:ext cx="5798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содержание детей в семье опекуна и приемной семье, а также вознаграждение, приемному родителю 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13182" t="-1704" r="1823" b="11401"/>
          <a:stretch/>
        </p:blipFill>
        <p:spPr>
          <a:xfrm>
            <a:off x="760177" y="3162624"/>
            <a:ext cx="1343925" cy="803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6" b="13191"/>
          <a:stretch/>
        </p:blipFill>
        <p:spPr>
          <a:xfrm>
            <a:off x="760177" y="4491783"/>
            <a:ext cx="1336349" cy="669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2234862" y="4515232"/>
            <a:ext cx="6242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возмещение части родительской платы за</a:t>
            </a:r>
          </a:p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присмотр и уход за ребенком в детском саду </a:t>
            </a:r>
          </a:p>
        </p:txBody>
      </p:sp>
    </p:spTree>
    <p:extLst>
      <p:ext uri="{BB962C8B-B14F-4D97-AF65-F5344CB8AC3E}">
        <p14:creationId xmlns:p14="http://schemas.microsoft.com/office/powerpoint/2010/main" val="14911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2" y="315479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949620"/>
              </p:ext>
            </p:extLst>
          </p:nvPr>
        </p:nvGraphicFramePr>
        <p:xfrm>
          <a:off x="644518" y="1333855"/>
          <a:ext cx="10856183" cy="5112056"/>
        </p:xfrm>
        <a:graphic>
          <a:graphicData uri="http://schemas.openxmlformats.org/drawingml/2006/table">
            <a:tbl>
              <a:tblPr/>
              <a:tblGrid>
                <a:gridCol w="8454877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204332">
                  <a:extLst>
                    <a:ext uri="{9D8B030D-6E8A-4147-A177-3AD203B41FA5}">
                      <a16:colId xmlns:a16="http://schemas.microsoft.com/office/drawing/2014/main" val="2673742396"/>
                    </a:ext>
                  </a:extLst>
                </a:gridCol>
                <a:gridCol w="1196974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7291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41708"/>
                  </a:ext>
                </a:extLst>
              </a:tr>
              <a:tr h="8853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184,3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18,6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8211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8125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20,0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69636"/>
                  </a:ext>
                </a:extLst>
              </a:tr>
              <a:tr h="11473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7,9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2,2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994659"/>
                  </a:ext>
                </a:extLst>
              </a:tr>
              <a:tr h="7165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667100"/>
                  </a:ext>
                </a:extLst>
              </a:tr>
            </a:tbl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r="10484" b="8294"/>
          <a:stretch/>
        </p:blipFill>
        <p:spPr>
          <a:xfrm>
            <a:off x="836002" y="3011974"/>
            <a:ext cx="1431680" cy="687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 b="4784"/>
          <a:stretch/>
        </p:blipFill>
        <p:spPr>
          <a:xfrm>
            <a:off x="836001" y="3846789"/>
            <a:ext cx="1431681" cy="664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2684" r="386" b="11690"/>
          <a:stretch/>
        </p:blipFill>
        <p:spPr>
          <a:xfrm>
            <a:off x="773858" y="4682007"/>
            <a:ext cx="1476375" cy="828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3206"/>
          <a:stretch/>
        </p:blipFill>
        <p:spPr>
          <a:xfrm>
            <a:off x="806690" y="5782832"/>
            <a:ext cx="1443543" cy="586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1" b="14744"/>
          <a:stretch/>
        </p:blipFill>
        <p:spPr>
          <a:xfrm>
            <a:off x="836001" y="2226199"/>
            <a:ext cx="1456550" cy="667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TextBox 27"/>
          <p:cNvSpPr txBox="1"/>
          <p:nvPr/>
        </p:nvSpPr>
        <p:spPr>
          <a:xfrm>
            <a:off x="2379575" y="2188786"/>
            <a:ext cx="6533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дотация на удешевление стоимости путевок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загородные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и пришкольные лагеря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79575" y="3161397"/>
            <a:ext cx="702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оказание банных услуг льготной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категории населения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79575" y="3993709"/>
            <a:ext cx="5708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перевозку в сады-огороды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92551" y="4692895"/>
            <a:ext cx="6620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социальную поддержку ветеранов и инвалидов, детей – инвалидов и на проведение мероприятий, посвященных памятным датам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79575" y="5888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обеспечение жильем молодых семей </a:t>
            </a:r>
          </a:p>
        </p:txBody>
      </p:sp>
    </p:spTree>
    <p:extLst>
      <p:ext uri="{BB962C8B-B14F-4D97-AF65-F5344CB8AC3E}">
        <p14:creationId xmlns:p14="http://schemas.microsoft.com/office/powerpoint/2010/main" val="38855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353800" y="0"/>
            <a:ext cx="812957" cy="122024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519822" y="1433770"/>
          <a:ext cx="11035267" cy="4342563"/>
        </p:xfrm>
        <a:graphic>
          <a:graphicData uri="http://schemas.openxmlformats.org/drawingml/2006/table">
            <a:tbl>
              <a:tblPr/>
              <a:tblGrid>
                <a:gridCol w="8724539">
                  <a:extLst>
                    <a:ext uri="{9D8B030D-6E8A-4147-A177-3AD203B41FA5}">
                      <a16:colId xmlns:a16="http://schemas.microsoft.com/office/drawing/2014/main" val="952768432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val="2238635212"/>
                    </a:ext>
                  </a:extLst>
                </a:gridCol>
                <a:gridCol w="1139850">
                  <a:extLst>
                    <a:ext uri="{9D8B030D-6E8A-4147-A177-3AD203B41FA5}">
                      <a16:colId xmlns:a16="http://schemas.microsoft.com/office/drawing/2014/main" val="471730940"/>
                    </a:ext>
                  </a:extLst>
                </a:gridCol>
              </a:tblGrid>
              <a:tr h="6489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42810"/>
                  </a:ext>
                </a:extLst>
              </a:tr>
              <a:tr h="13450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60,3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14,5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58155"/>
                  </a:ext>
                </a:extLst>
              </a:tr>
              <a:tr h="13353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48,2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27,0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565225"/>
                  </a:ext>
                </a:extLst>
              </a:tr>
              <a:tr h="10132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18,5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69636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" b="3976"/>
          <a:stretch/>
        </p:blipFill>
        <p:spPr>
          <a:xfrm>
            <a:off x="763002" y="3661009"/>
            <a:ext cx="1485913" cy="890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r="4324" b="12611"/>
          <a:stretch/>
        </p:blipFill>
        <p:spPr>
          <a:xfrm>
            <a:off x="758023" y="4870713"/>
            <a:ext cx="1457371" cy="688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2356720" y="3637417"/>
            <a:ext cx="658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компенсация расходов, в связи с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оказанием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услуг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общественного транспорта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отдельным категориям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граждан</a:t>
            </a:r>
            <a:endParaRPr lang="ru-RU" dirty="0">
              <a:latin typeface="Arim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18218" y="2169570"/>
            <a:ext cx="658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освобождение от родительской платы за содержание детей в детских садах, граждан, принимающих участие в специальной военной операции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93813" y="4911741"/>
            <a:ext cx="6697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на выплаты в виде стипендий студентам образовательных организаций высшего образования </a:t>
            </a:r>
          </a:p>
        </p:txBody>
      </p:sp>
      <p:pic>
        <p:nvPicPr>
          <p:cNvPr id="22" name="Рисунок 2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3" y="2249880"/>
            <a:ext cx="1418869" cy="90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93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2" y="277952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 от оказания платных услуг муниципальными учреждениями в разрезе отраслей (тыс. руб.)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5122803"/>
              </p:ext>
            </p:extLst>
          </p:nvPr>
        </p:nvGraphicFramePr>
        <p:xfrm>
          <a:off x="644144" y="1616264"/>
          <a:ext cx="10825650" cy="493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4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2" y="277952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Задачи по исполнению бюджета </a:t>
            </a:r>
          </a:p>
          <a:p>
            <a:pPr fontAlgn="b">
              <a:defRPr/>
            </a:pP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2025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438150" y="1385330"/>
            <a:ext cx="955283" cy="1109616"/>
            <a:chOff x="0" y="1736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12" name="Шеврон 59"/>
            <p:cNvSpPr/>
            <p:nvPr/>
          </p:nvSpPr>
          <p:spPr>
            <a:xfrm rot="5400000">
              <a:off x="-166442" y="168178"/>
              <a:ext cx="1109616" cy="776731"/>
            </a:xfrm>
            <a:prstGeom prst="chevron">
              <a:avLst/>
            </a:prstGeom>
            <a:gradFill>
              <a:gsLst>
                <a:gs pos="0">
                  <a:srgbClr val="2C4D88"/>
                </a:gs>
                <a:gs pos="50000">
                  <a:srgbClr val="2C4D88"/>
                </a:gs>
                <a:gs pos="100000">
                  <a:srgbClr val="2C4D88"/>
                </a:gs>
              </a:gsLst>
            </a:gradFill>
            <a:ln>
              <a:solidFill>
                <a:schemeClr val="accent5">
                  <a:lumMod val="5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Шеврон 4"/>
            <p:cNvSpPr txBox="1"/>
            <p:nvPr/>
          </p:nvSpPr>
          <p:spPr>
            <a:xfrm>
              <a:off x="1" y="390102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393432" y="1385331"/>
            <a:ext cx="9880452" cy="653005"/>
            <a:chOff x="776731" y="1737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16" name="Прямоугольник с двумя скругленными соседними углами 15"/>
            <p:cNvSpPr/>
            <p:nvPr/>
          </p:nvSpPr>
          <p:spPr>
            <a:xfrm rot="5400000">
              <a:off x="5356332" y="-4577864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776732" y="36945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dirty="0">
                  <a:solidFill>
                    <a:schemeClr val="accent5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Усилить работу по сбору налогов и неналоговых платежей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38150" y="2378028"/>
            <a:ext cx="955283" cy="1109616"/>
            <a:chOff x="0" y="994434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20" name="Шеврон 55"/>
            <p:cNvSpPr/>
            <p:nvPr/>
          </p:nvSpPr>
          <p:spPr>
            <a:xfrm rot="5400000">
              <a:off x="-166442" y="1160876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>
                  <a:lumMod val="75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Шеврон 8"/>
            <p:cNvSpPr txBox="1"/>
            <p:nvPr/>
          </p:nvSpPr>
          <p:spPr>
            <a:xfrm>
              <a:off x="1" y="1382800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393432" y="2378029"/>
            <a:ext cx="9880452" cy="653006"/>
            <a:chOff x="776731" y="99443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23" name="Прямоугольник с двумя скругленными соседними углами 22"/>
            <p:cNvSpPr/>
            <p:nvPr/>
          </p:nvSpPr>
          <p:spPr>
            <a:xfrm rot="5400000">
              <a:off x="5356332" y="-358516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776732" y="1029643"/>
              <a:ext cx="9845243" cy="5691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Максимально сократить задолженность по собственным доходам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38150" y="3370726"/>
            <a:ext cx="955283" cy="1109616"/>
            <a:chOff x="0" y="1987132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26" name="Шеврон 51"/>
            <p:cNvSpPr/>
            <p:nvPr/>
          </p:nvSpPr>
          <p:spPr>
            <a:xfrm rot="5400000">
              <a:off x="-166442" y="2153574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Шеврон 12"/>
            <p:cNvSpPr txBox="1"/>
            <p:nvPr/>
          </p:nvSpPr>
          <p:spPr>
            <a:xfrm>
              <a:off x="1" y="2375498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393432" y="3370727"/>
            <a:ext cx="9880452" cy="653008"/>
            <a:chOff x="776731" y="1987133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29" name="Прямоугольник с двумя скругленными соседними углами 28"/>
            <p:cNvSpPr/>
            <p:nvPr/>
          </p:nvSpPr>
          <p:spPr>
            <a:xfrm rot="5400000">
              <a:off x="5356332" y="-2592468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776732" y="2022341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своевременное исполнение принятых бюджетных обязательств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38150" y="4363424"/>
            <a:ext cx="955283" cy="1109616"/>
            <a:chOff x="0" y="2979830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32" name="Шеврон 47"/>
            <p:cNvSpPr/>
            <p:nvPr/>
          </p:nvSpPr>
          <p:spPr>
            <a:xfrm rot="5400000">
              <a:off x="-166442" y="3146272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Шеврон 16"/>
            <p:cNvSpPr txBox="1"/>
            <p:nvPr/>
          </p:nvSpPr>
          <p:spPr>
            <a:xfrm>
              <a:off x="1" y="3368196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393432" y="4363425"/>
            <a:ext cx="9880452" cy="635426"/>
            <a:chOff x="776731" y="2979831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35" name="Прямоугольник с двумя скругленными соседними углами 34"/>
            <p:cNvSpPr/>
            <p:nvPr/>
          </p:nvSpPr>
          <p:spPr>
            <a:xfrm rot="5400000">
              <a:off x="5356332" y="-1599770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/>
            <p:cNvSpPr txBox="1"/>
            <p:nvPr/>
          </p:nvSpPr>
          <p:spPr>
            <a:xfrm>
              <a:off x="776732" y="3015039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 допускать образования кредиторской задолженности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438150" y="5356123"/>
            <a:ext cx="955283" cy="1109616"/>
            <a:chOff x="0" y="3972529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38" name="Шеврон 43"/>
            <p:cNvSpPr/>
            <p:nvPr/>
          </p:nvSpPr>
          <p:spPr>
            <a:xfrm rot="5400000">
              <a:off x="-166442" y="4138971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51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accent5">
                  <a:lumMod val="20000"/>
                  <a:lumOff val="8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Шеврон 20"/>
            <p:cNvSpPr txBox="1"/>
            <p:nvPr/>
          </p:nvSpPr>
          <p:spPr>
            <a:xfrm>
              <a:off x="1" y="4360895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2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393432" y="5338539"/>
            <a:ext cx="9880452" cy="633636"/>
            <a:chOff x="776731" y="395494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41" name="Прямоугольник с двумя скругленными соседними углами 40"/>
            <p:cNvSpPr/>
            <p:nvPr/>
          </p:nvSpPr>
          <p:spPr>
            <a:xfrm rot="5400000">
              <a:off x="5356332" y="-62465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TextBox 41"/>
            <p:cNvSpPr txBox="1"/>
            <p:nvPr/>
          </p:nvSpPr>
          <p:spPr>
            <a:xfrm>
              <a:off x="776732" y="3990153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качественное формирование бюджета города на 2026-2028 годы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58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5566</TotalTime>
  <Words>1611</Words>
  <Application>Microsoft Office PowerPoint</Application>
  <PresentationFormat>Широкоэкранный</PresentationFormat>
  <Paragraphs>588</Paragraphs>
  <Slides>28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Arimo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Гардисламова Алмазовна</dc:creator>
  <cp:lastModifiedBy>Альбина Ф. Кузнецова</cp:lastModifiedBy>
  <cp:revision>387</cp:revision>
  <cp:lastPrinted>2025-01-27T07:42:34Z</cp:lastPrinted>
  <dcterms:created xsi:type="dcterms:W3CDTF">2021-01-15T08:39:23Z</dcterms:created>
  <dcterms:modified xsi:type="dcterms:W3CDTF">2025-07-24T06:01:19Z</dcterms:modified>
</cp:coreProperties>
</file>