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7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0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3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4.xml" ContentType="application/vnd.openxmlformats-officedocument.drawingml.chartshape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36" r:id="rId2"/>
    <p:sldId id="384" r:id="rId3"/>
    <p:sldId id="386" r:id="rId4"/>
    <p:sldId id="387" r:id="rId5"/>
    <p:sldId id="403" r:id="rId6"/>
    <p:sldId id="414" r:id="rId7"/>
    <p:sldId id="389" r:id="rId8"/>
    <p:sldId id="415" r:id="rId9"/>
    <p:sldId id="391" r:id="rId10"/>
    <p:sldId id="417" r:id="rId11"/>
    <p:sldId id="418" r:id="rId12"/>
    <p:sldId id="394" r:id="rId13"/>
    <p:sldId id="395" r:id="rId14"/>
    <p:sldId id="396" r:id="rId15"/>
    <p:sldId id="397" r:id="rId16"/>
    <p:sldId id="398" r:id="rId17"/>
    <p:sldId id="419" r:id="rId18"/>
    <p:sldId id="428" r:id="rId19"/>
    <p:sldId id="421" r:id="rId20"/>
    <p:sldId id="429" r:id="rId21"/>
    <p:sldId id="405" r:id="rId22"/>
    <p:sldId id="406" r:id="rId23"/>
    <p:sldId id="407" r:id="rId24"/>
    <p:sldId id="408" r:id="rId25"/>
    <p:sldId id="409" r:id="rId26"/>
    <p:sldId id="425" r:id="rId27"/>
    <p:sldId id="426" r:id="rId28"/>
    <p:sldId id="427" r:id="rId29"/>
    <p:sldId id="412" r:id="rId30"/>
    <p:sldId id="413" r:id="rId31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00"/>
    <a:srgbClr val="E6AF00"/>
    <a:srgbClr val="599AD5"/>
    <a:srgbClr val="71B6F5"/>
    <a:srgbClr val="E96035"/>
    <a:srgbClr val="FFFFFF"/>
    <a:srgbClr val="28B311"/>
    <a:srgbClr val="9900FF"/>
    <a:srgbClr val="66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27000" h="120650"/>
            </a:sp3d>
          </c:spPr>
          <c:dPt>
            <c:idx val="0"/>
            <c:bubble3D val="0"/>
            <c:explosion val="6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27000" h="12065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F8-4DED-B988-5FC93FCE92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27000" h="12065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0F8-4DED-B988-5FC93FCE92C0}"/>
              </c:ext>
            </c:extLst>
          </c:dPt>
          <c:dLbls>
            <c:dLbl>
              <c:idx val="0"/>
              <c:layout>
                <c:manualLayout>
                  <c:x val="0.13194052070263915"/>
                  <c:y val="-0.30689085068540167"/>
                </c:manualLayout>
              </c:layout>
              <c:numFmt formatCode="_-* #,##0_р_._-;\-* #,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0F8-4DED-B988-5FC93FCE92C0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layout>
                <c:manualLayout>
                  <c:x val="-0.11189540545945746"/>
                  <c:y val="0.21801931685348316"/>
                </c:manualLayout>
              </c:layout>
              <c:numFmt formatCode="_-* #,##0_р_._-;\-* #,##0_р_._-;_-* &quot;-&quot;??_р_._-;_-@_-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0F8-4DED-B988-5FC93FCE92C0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non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Собственные доходы</c:v>
                </c:pt>
                <c:pt idx="1">
                  <c:v>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8290</c:v>
                </c:pt>
                <c:pt idx="1">
                  <c:v>9359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0F8-4DED-B988-5FC93FCE9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56953488440723"/>
          <c:y val="0.3399336696473344"/>
          <c:w val="0.34637547314940387"/>
          <c:h val="0.34802914665083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596216000652481E-2"/>
          <c:y val="4.6874997116449491E-3"/>
          <c:w val="0.87463085779194472"/>
          <c:h val="0.795923979089322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mo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4804</c:v>
                </c:pt>
                <c:pt idx="1">
                  <c:v>6001</c:v>
                </c:pt>
                <c:pt idx="2">
                  <c:v>7266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AE-4125-BD3E-F88B92A336E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E960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mo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690</c:v>
                </c:pt>
                <c:pt idx="1">
                  <c:v>848</c:v>
                </c:pt>
                <c:pt idx="2">
                  <c:v>1024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AE-4125-BD3E-F88B92A336E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mo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mo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7408</c:v>
                </c:pt>
                <c:pt idx="1">
                  <c:v>8587</c:v>
                </c:pt>
                <c:pt idx="2">
                  <c:v>9359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AE-4125-BD3E-F88B92A336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169673456"/>
        <c:axId val="-169672368"/>
      </c:barChart>
      <c:catAx>
        <c:axId val="-16967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69672368"/>
        <c:crosses val="autoZero"/>
        <c:auto val="1"/>
        <c:lblAlgn val="ctr"/>
        <c:lblOffset val="100"/>
        <c:noMultiLvlLbl val="0"/>
      </c:catAx>
      <c:valAx>
        <c:axId val="-169672368"/>
        <c:scaling>
          <c:orientation val="minMax"/>
          <c:max val="20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6967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83921189474358"/>
          <c:y val="0.90985015318343054"/>
          <c:w val="0.81703005763760295"/>
          <c:h val="5.8879240964613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5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7760114563514E-2"/>
          <c:y val="7.1186538299214022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Норматив отчисления в бюджет города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1829</c:v>
                </c:pt>
                <c:pt idx="1">
                  <c:v>2487</c:v>
                </c:pt>
                <c:pt idx="2">
                  <c:v>3049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81-48EB-AEFF-00659CAE63D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Дополнительный норматив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en-US" dirty="0" smtClean="0"/>
                      <a:t>1 961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81-48EB-AEFF-00659CAE63D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1789</c:v>
                </c:pt>
                <c:pt idx="1">
                  <c:v>1961</c:v>
                </c:pt>
                <c:pt idx="2">
                  <c:v>2534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81-48EB-AEFF-00659CAE6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11515216"/>
        <c:axId val="-2111508688"/>
      </c:barChart>
      <c:catAx>
        <c:axId val="-2111515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-2111508688"/>
        <c:crosses val="autoZero"/>
        <c:auto val="0"/>
        <c:lblAlgn val="ctr"/>
        <c:lblOffset val="100"/>
        <c:tickMarkSkip val="1"/>
        <c:noMultiLvlLbl val="0"/>
      </c:catAx>
      <c:valAx>
        <c:axId val="-2111508688"/>
        <c:scaling>
          <c:orientation val="minMax"/>
          <c:max val="6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2111515216"/>
        <c:crossesAt val="1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822965129269451"/>
          <c:w val="1"/>
          <c:h val="7.1373429128951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87470389386326E-2"/>
          <c:y val="2.6496184393689445E-2"/>
          <c:w val="0.93504479173964017"/>
          <c:h val="0.783944649117578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Упрощенная система налогообложения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601</c:v>
                </c:pt>
                <c:pt idx="1">
                  <c:v>885</c:v>
                </c:pt>
                <c:pt idx="2">
                  <c:v>925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D4-4E00-9F6B-9F6C85EC0F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Патентная система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96</c:v>
                </c:pt>
                <c:pt idx="1">
                  <c:v>182</c:v>
                </c:pt>
                <c:pt idx="2">
                  <c:v>189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D4-4E00-9F6B-9F6C85EC0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11504880"/>
        <c:axId val="-2111513040"/>
      </c:barChart>
      <c:catAx>
        <c:axId val="-2111504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2111513040"/>
        <c:crosses val="autoZero"/>
        <c:auto val="0"/>
        <c:lblAlgn val="ctr"/>
        <c:lblOffset val="150"/>
        <c:noMultiLvlLbl val="0"/>
      </c:catAx>
      <c:valAx>
        <c:axId val="-2111513040"/>
        <c:scaling>
          <c:orientation val="minMax"/>
          <c:max val="15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211150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6939919101754277E-2"/>
          <c:y val="0.88305020404464785"/>
          <c:w val="0.89999992349737645"/>
          <c:h val="7.0074798838902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1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 w="25400"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0"/>
          <c:y val="4.822585802155506E-3"/>
          <c:w val="1"/>
          <c:h val="0.8907976708809229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квартал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63500"/>
              <a:bevelB w="63500" h="635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2023 года</c:v>
                </c:pt>
                <c:pt idx="1">
                  <c:v>9 месяцев 2024 года</c:v>
                </c:pt>
                <c:pt idx="2">
                  <c:v>9 месяцев 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90.18</c:v>
                </c:pt>
                <c:pt idx="1">
                  <c:v>91.44</c:v>
                </c:pt>
                <c:pt idx="2">
                  <c:v>62.04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67-4B34-991D-EAFBF193A6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квартал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63500"/>
              <a:bevelB w="63500" h="635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2023 года</c:v>
                </c:pt>
                <c:pt idx="1">
                  <c:v>9 месяцев 2024 года</c:v>
                </c:pt>
                <c:pt idx="2">
                  <c:v>9 месяцев 2025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138.25</c:v>
                </c:pt>
                <c:pt idx="1">
                  <c:v>65.81</c:v>
                </c:pt>
                <c:pt idx="2">
                  <c:v>51.52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167-4B34-991D-EAFBF193A64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квартал</c:v>
                </c:pt>
              </c:strCache>
            </c:strRef>
          </c:tx>
          <c:spPr>
            <a:solidFill>
              <a:srgbClr val="2F559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63500"/>
              <a:bevelB w="63500" h="63500"/>
            </a:sp3d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2023 года</c:v>
                </c:pt>
                <c:pt idx="1">
                  <c:v>9 месяцев 2024 года</c:v>
                </c:pt>
                <c:pt idx="2">
                  <c:v>9 месяцев 2025 года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112.87</c:v>
                </c:pt>
                <c:pt idx="1">
                  <c:v>93.1</c:v>
                </c:pt>
                <c:pt idx="2">
                  <c:v>77.38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167-4B34-991D-EAFBF193A64C}"/>
            </c:ex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63500" h="63500"/>
                    <a:bevelB w="63500" h="63500"/>
                  </a:sp3d>
                </c14:spPr>
              </c14:invertSolidFillFmt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6"/>
        <c:gapDepth val="0"/>
        <c:shape val="box"/>
        <c:axId val="-2111518480"/>
        <c:axId val="-2111517392"/>
        <c:axId val="0"/>
      </c:bar3DChart>
      <c:dateAx>
        <c:axId val="-2111518480"/>
        <c:scaling>
          <c:orientation val="minMax"/>
        </c:scaling>
        <c:delete val="0"/>
        <c:axPos val="b"/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20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2111517392"/>
        <c:crosses val="autoZero"/>
        <c:auto val="0"/>
        <c:lblOffset val="50"/>
        <c:baseTimeUnit val="days"/>
      </c:dateAx>
      <c:valAx>
        <c:axId val="-2111517392"/>
        <c:scaling>
          <c:orientation val="minMax"/>
          <c:max val="4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11518480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5512346705922"/>
          <c:y val="7.8257292437525286E-3"/>
          <c:w val="0.16209203728618643"/>
          <c:h val="0.23920672925808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1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>
          <a:outerShdw blurRad="50800" dist="50800" dir="5400000" algn="ctr" rotWithShape="0">
            <a:srgbClr val="000000"/>
          </a:outerShdw>
        </a:effectLst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 w="25400"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0"/>
          <c:y val="4.822585802155506E-3"/>
          <c:w val="1"/>
          <c:h val="0.8907976708809229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63500"/>
              <a:bevelB w="63500" h="635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месяцев 2023 года</c:v>
                </c:pt>
                <c:pt idx="1">
                  <c:v>9 месяцев 2024 года</c:v>
                </c:pt>
                <c:pt idx="2">
                  <c:v>9 месяцев 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</c:v>
                </c:pt>
                <c:pt idx="1">
                  <c:v>107</c:v>
                </c:pt>
                <c:pt idx="2">
                  <c:v>129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67-4B34-991D-EAFBF193A6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6"/>
        <c:gapDepth val="105"/>
        <c:shape val="box"/>
        <c:axId val="-2111516848"/>
        <c:axId val="-2111514672"/>
        <c:axId val="0"/>
      </c:bar3DChart>
      <c:dateAx>
        <c:axId val="-2111516848"/>
        <c:scaling>
          <c:orientation val="minMax"/>
        </c:scaling>
        <c:delete val="0"/>
        <c:axPos val="b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8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2111514672"/>
        <c:crosses val="autoZero"/>
        <c:auto val="0"/>
        <c:lblOffset val="50"/>
        <c:baseTimeUnit val="days"/>
      </c:dateAx>
      <c:valAx>
        <c:axId val="-2111514672"/>
        <c:scaling>
          <c:orientation val="minMax"/>
          <c:max val="15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11151684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50800" dir="5400000" algn="ctr" rotWithShape="0">
                <a:srgbClr val="000000"/>
              </a:outerShdw>
            </a:effectLst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139700" h="139700"/>
            </a:sp3d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01.10.2023 года</c:v>
                </c:pt>
                <c:pt idx="1">
                  <c:v>на 01.10.2024 года</c:v>
                </c:pt>
                <c:pt idx="2">
                  <c:v>на 01.10.2025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690</c:v>
                </c:pt>
                <c:pt idx="1">
                  <c:v>848</c:v>
                </c:pt>
                <c:pt idx="2">
                  <c:v>1024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43-43C1-8428-00BB3A14D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-2111504336"/>
        <c:axId val="-2111517936"/>
      </c:barChart>
      <c:catAx>
        <c:axId val="-2111504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2111517936"/>
        <c:crosses val="autoZero"/>
        <c:auto val="1"/>
        <c:lblAlgn val="ctr"/>
        <c:lblOffset val="100"/>
        <c:noMultiLvlLbl val="0"/>
      </c:catAx>
      <c:valAx>
        <c:axId val="-2111517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211150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1932532071644E-2"/>
          <c:y val="7.1186538299214008E-2"/>
          <c:w val="0.91479711441608413"/>
          <c:h val="0.68026474545806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9 мес. 
2020 года</c:v>
                </c:pt>
                <c:pt idx="1">
                  <c:v>9 мес.
2021 года</c:v>
                </c:pt>
                <c:pt idx="2">
                  <c:v>9 мес.
2022 года</c:v>
                </c:pt>
                <c:pt idx="3">
                  <c:v>9 мес.
2023 года</c:v>
                </c:pt>
                <c:pt idx="4">
                  <c:v>9 мес.
2024 года</c:v>
                </c:pt>
                <c:pt idx="5">
                  <c:v>9 мес.
2025 года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4214</c:v>
                </c:pt>
                <c:pt idx="1">
                  <c:v>4598</c:v>
                </c:pt>
                <c:pt idx="2">
                  <c:v>5689</c:v>
                </c:pt>
                <c:pt idx="3">
                  <c:v>6299</c:v>
                </c:pt>
                <c:pt idx="4">
                  <c:v>7528</c:v>
                </c:pt>
                <c:pt idx="5">
                  <c:v>7684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51-4DC5-9E36-4B656D84A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2111519024"/>
        <c:axId val="-2111516304"/>
      </c:barChart>
      <c:catAx>
        <c:axId val="-211151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2111516304"/>
        <c:crosses val="autoZero"/>
        <c:auto val="0"/>
        <c:lblAlgn val="ctr"/>
        <c:lblOffset val="100"/>
        <c:noMultiLvlLbl val="0"/>
      </c:catAx>
      <c:valAx>
        <c:axId val="-2111516304"/>
        <c:scaling>
          <c:orientation val="minMax"/>
          <c:max val="1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11519024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08133643170377"/>
          <c:y val="0.28006575025312508"/>
          <c:w val="0.52487595766432982"/>
          <c:h val="0.6110832525639557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1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86-4C60-96F9-8B2A45C7EB7B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86-4C60-96F9-8B2A45C7EB7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86-4C60-96F9-8B2A45C7EB7B}"/>
              </c:ext>
            </c:extLst>
          </c:dPt>
          <c:dLbls>
            <c:dLbl>
              <c:idx val="0"/>
              <c:layout>
                <c:manualLayout>
                  <c:x val="-0.17315996423187163"/>
                  <c:y val="-0.2344143538882394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3A41E07-EB05-4768-9507-02958AF05D94}" type="CATEGORYNAME">
                      <a:rPr lang="ru-RU" sz="1600" b="1" i="0" u="sng" strike="noStrike" kern="1200" spc="0" baseline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i="0" u="sng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(2 240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i="0" u="none" strike="noStrike" kern="1200" spc="0" baseline="0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29%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C86-4C60-96F9-8B2A45C7EB7B}"/>
                </c:ext>
                <c:ext xmlns:c15="http://schemas.microsoft.com/office/drawing/2012/chart" uri="{CE6537A1-D6FC-4f65-9D91-7224C49458BB}">
                  <c15:layout>
                    <c:manualLayout>
                      <c:w val="0.31666710929703062"/>
                      <c:h val="0.30335900867768167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1"/>
              <c:layout>
                <c:manualLayout>
                  <c:x val="0.16283335290343726"/>
                  <c:y val="-0.487481703461196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u="sng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Субвенции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(5 014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65%</a:t>
                    </a:r>
                    <a:endParaRPr lang="ru-RU" sz="1600" b="1" dirty="0">
                      <a:solidFill>
                        <a:srgbClr val="C00000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C86-4C60-96F9-8B2A45C7EB7B}"/>
                </c:ext>
                <c:ext xmlns:c15="http://schemas.microsoft.com/office/drawing/2012/chart" uri="{CE6537A1-D6FC-4f65-9D91-7224C49458BB}">
                  <c15:layout>
                    <c:manualLayout>
                      <c:w val="0.3042075174283338"/>
                      <c:h val="0.2008446140040120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22557072486788773"/>
                  <c:y val="5.12048589736235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A1DB6CC7-BF30-43D4-92DD-2026D2C45CE1}" type="CATEGORYNAME">
                      <a:rPr lang="ru-RU" sz="1600" b="1" u="sng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600" b="1" u="sng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(430 млн руб.)</a:t>
                    </a:r>
                  </a:p>
                  <a:p>
                    <a:pPr>
                      <a:defRPr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600" b="1" dirty="0" smtClean="0">
                        <a:solidFill>
                          <a:srgbClr val="C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C86-4C60-96F9-8B2A45C7EB7B}"/>
                </c:ext>
                <c:ext xmlns:c15="http://schemas.microsoft.com/office/drawing/2012/chart" uri="{CE6537A1-D6FC-4f65-9D91-7224C49458BB}">
                  <c15:layout>
                    <c:manualLayout>
                      <c:w val="0.26709942884505694"/>
                      <c:h val="0.30795654378566256"/>
                    </c:manualLayout>
                  </c15:layout>
                  <c15:dlblFieldTable/>
                  <c15:showDataLabelsRange val="1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2240</c:v>
                </c:pt>
                <c:pt idx="1">
                  <c:v>5014</c:v>
                </c:pt>
                <c:pt idx="2">
                  <c:v>430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C86-4C60-96F9-8B2A45C7EB7B}"/>
            </c:ext>
            <c:ext xmlns:c15="http://schemas.microsoft.com/office/drawing/2012/chart" uri="{02D57815-91ED-43cb-92C2-25804820EDAC}">
              <c15:datalabelsRange>
                <c15:f>Лист1!$B$2:$B$5</c15:f>
                <c15:dlblRangeCache>
                  <c:ptCount val="4"/>
                  <c:pt idx="0">
                    <c:v>2240</c:v>
                  </c:pt>
                  <c:pt idx="1">
                    <c:v>5014</c:v>
                  </c:pt>
                  <c:pt idx="2">
                    <c:v>430</c:v>
                  </c:pt>
                  <c:pt idx="3">
                    <c:v>0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260"/>
        <c:holeSize val="3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06903541724049E-2"/>
          <c:y val="0.10930391014792185"/>
          <c:w val="0.93548151444245664"/>
          <c:h val="0.668054674111296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'Задолженнсть '!$E$6</c:f>
              <c:strCache>
                <c:ptCount val="1"/>
                <c:pt idx="0">
                  <c:v>Бюджет города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2D-4A8B-A5A4-1804E764AED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2D-4A8B-A5A4-1804E764AE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01.10.2024</c:v>
                </c:pt>
                <c:pt idx="1">
                  <c:v>на 01.01.2025</c:v>
                </c:pt>
                <c:pt idx="2">
                  <c:v>на 01.10.2025</c:v>
                </c:pt>
              </c:strCache>
            </c:strRef>
          </c:cat>
          <c:val>
            <c:numRef>
              <c:f>'Задолженнсть '!$F$6:$H$6</c:f>
              <c:numCache>
                <c:formatCode>#,##0</c:formatCode>
                <c:ptCount val="3"/>
                <c:pt idx="0">
                  <c:v>112</c:v>
                </c:pt>
                <c:pt idx="1">
                  <c:v>151</c:v>
                </c:pt>
                <c:pt idx="2" formatCode="General">
                  <c:v>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42D-4A8B-A5A4-1804E764AED5}"/>
            </c:ext>
          </c:extLst>
        </c:ser>
        <c:ser>
          <c:idx val="1"/>
          <c:order val="1"/>
          <c:tx>
            <c:strRef>
              <c:f>'Задолженнсть '!$E$7</c:f>
              <c:strCache>
                <c:ptCount val="1"/>
                <c:pt idx="0">
                  <c:v>Бюджет Республики Татарстан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'Задолженнсть '!$F$5:$H$5</c:f>
              <c:strCache>
                <c:ptCount val="3"/>
                <c:pt idx="0">
                  <c:v>на 01.10.2024</c:v>
                </c:pt>
                <c:pt idx="1">
                  <c:v>на 01.01.2025</c:v>
                </c:pt>
                <c:pt idx="2">
                  <c:v>на 01.10.2025</c:v>
                </c:pt>
              </c:strCache>
            </c:strRef>
          </c:cat>
          <c:val>
            <c:numRef>
              <c:f>'Задолженнсть '!$F$7:$H$7</c:f>
              <c:numCache>
                <c:formatCode>#,##0</c:formatCode>
                <c:ptCount val="3"/>
                <c:pt idx="0">
                  <c:v>469</c:v>
                </c:pt>
                <c:pt idx="1">
                  <c:v>458</c:v>
                </c:pt>
                <c:pt idx="2" formatCode="General">
                  <c:v>499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42D-4A8B-A5A4-1804E764AE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70"/>
        <c:overlap val="100"/>
        <c:axId val="-2111515760"/>
        <c:axId val="-2111514128"/>
      </c:barChart>
      <c:catAx>
        <c:axId val="-2111515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mo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2111514128"/>
        <c:crosses val="autoZero"/>
        <c:auto val="1"/>
        <c:lblAlgn val="ctr"/>
        <c:lblOffset val="100"/>
        <c:noMultiLvlLbl val="0"/>
      </c:catAx>
      <c:valAx>
        <c:axId val="-2111514128"/>
        <c:scaling>
          <c:orientation val="minMax"/>
          <c:max val="1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-211151576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240741966618859E-2"/>
          <c:y val="0.13054436823387916"/>
          <c:w val="0.91222105358640548"/>
          <c:h val="0.720059300659574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Arimo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9 мес. 2023 года</c:v>
                </c:pt>
                <c:pt idx="1">
                  <c:v>9 мес. 2024 года</c:v>
                </c:pt>
                <c:pt idx="2">
                  <c:v>9 мес. 2025 года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12728.62</c:v>
                </c:pt>
                <c:pt idx="1">
                  <c:v>14816.67</c:v>
                </c:pt>
                <c:pt idx="2">
                  <c:v>16994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5-4AD1-AB88-49088F18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-92"/>
        <c:axId val="-2111510320"/>
        <c:axId val="-2111513584"/>
      </c:barChart>
      <c:catAx>
        <c:axId val="-211151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-2111513584"/>
        <c:crosses val="autoZero"/>
        <c:auto val="0"/>
        <c:lblAlgn val="ctr"/>
        <c:lblOffset val="100"/>
        <c:noMultiLvlLbl val="0"/>
      </c:catAx>
      <c:valAx>
        <c:axId val="-2111513584"/>
        <c:scaling>
          <c:orientation val="minMax"/>
          <c:max val="17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11510320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03865028555428"/>
          <c:y val="0.20840192407600391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3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66-407B-9E53-D1E17C12D357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66-407B-9E53-D1E17C12D35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66-407B-9E53-D1E17C12D357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66-407B-9E53-D1E17C12D3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66-407B-9E53-D1E17C12D3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BD2D-4E32-AE8B-BDB0CA3A2C51}"/>
              </c:ext>
            </c:extLst>
          </c:dPt>
          <c:dPt>
            <c:idx val="6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DC1-492A-B644-987BBC851615}"/>
              </c:ext>
            </c:extLst>
          </c:dPt>
          <c:dLbls>
            <c:dLbl>
              <c:idx val="0"/>
              <c:layout>
                <c:manualLayout>
                  <c:x val="-0.15933215208470078"/>
                  <c:y val="-0.5121809089483828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CBE6DD0-EE70-4049-9A04-8E6D69532C08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r>
                      <a:rPr lang="ru-RU" sz="1800" b="1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65%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5697094273823007"/>
                      <c:h val="0.201198743310000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2294943661895006E-2"/>
                  <c:y val="-0.224168092278180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Благоустройство и содержание городского хозяйства
</a:t>
                    </a:r>
                    <a:fld id="{C77A4FA3-9870-4EE8-94C4-F83F5DA2C8C9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46159990399703266"/>
                      <c:h val="0.235425139640761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83578446970179"/>
                  <c:y val="-0.14518373865274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AE5BDB-0581-4A05-AF35-8AFF7A9A0DD6}" type="CATEGORYNAME">
                      <a:rPr lang="ru-RU" sz="1800" b="1" dirty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DE8BA0A-3EDE-4315-9727-E1641D5840D8}" type="PERCENTAGE">
                      <a:rPr lang="ru-RU" sz="1800" b="1" baseline="0" dirty="0">
                        <a:solidFill>
                          <a:srgbClr val="B4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7575188687650343"/>
                      <c:h val="0.2836452002619128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81485584067057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16B4525-226B-4219-9BB4-788E37D87723}" type="CATEGORYNAME">
                      <a:rPr lang="ru-RU" sz="18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710828AD-0764-4DFD-A83E-1603629065A1}" type="PERCENTAGE">
                      <a:rPr lang="ru-RU" sz="1800" b="1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7217432175176326"/>
                      <c:h val="0.157333138128306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8162671646566417"/>
                  <c:y val="0.182908166794241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6A6CF482-240C-40FE-9E6D-05FB449ED5D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F243F44F-EC7F-4489-B187-BCCE85DEF274}" type="PERCENTAGE">
                      <a:rPr lang="ru-RU" sz="1800" b="1" i="0" u="none" strike="noStrike" kern="1200" spc="0" baseline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166-407B-9E53-D1E17C12D357}"/>
                </c:ext>
                <c:ext xmlns:c15="http://schemas.microsoft.com/office/drawing/2012/chart" uri="{CE6537A1-D6FC-4f65-9D91-7224C49458BB}">
                  <c15:layout>
                    <c:manualLayout>
                      <c:w val="0.26935440089623264"/>
                      <c:h val="0.2179281599390099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0622151048305122"/>
                  <c:y val="-0.24245540256809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F85A42F2-EFD4-4C45-A3A7-17D331B9A3AD}" type="CATEGORYNAME"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="1" i="0" u="none" strike="noStrike" kern="1200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C7C5882A-4AC2-4637-9202-AB5599ABC7DB}" type="PERCENTAGE">
                      <a:rPr lang="ru-RU" sz="1800" b="1" i="0" u="none" strike="noStrike" kern="1200" spc="0" baseline="0" dirty="0" smtClean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 algn="ctr" rtl="0"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="1" i="0" u="none" strike="noStrike" kern="1200" spc="0" baseline="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D2D-4E32-AE8B-BDB0CA3A2C51}"/>
                </c:ext>
                <c:ext xmlns:c15="http://schemas.microsoft.com/office/drawing/2012/chart" uri="{CE6537A1-D6FC-4f65-9D91-7224C49458BB}">
                  <c15:layout>
                    <c:manualLayout>
                      <c:w val="0.20449941180000106"/>
                      <c:h val="0.1828095075607364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33482853106368732"/>
                  <c:y val="-0.14884383290449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03625F83-EE86-45F0-9F70-8FE55B273717}" type="CATEGORYNAME">
                      <a: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</a:t>
                    </a:r>
                    <a:fld id="{8189F8BC-B296-4BF2-BB95-3F383687F30C}" type="PERCENTAGE">
                      <a:rPr lang="ru-RU" sz="1800" baseline="0" dirty="0">
                        <a:solidFill>
                          <a:srgbClr val="C00000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rPr>
                      <a:pPr>
                        <a:defRPr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[ПРОЦЕНТ]</a:t>
                    </a:fld>
                    <a:endParaRPr lang="ru-RU" sz="1800" baseline="0" dirty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DC1-492A-B644-987BBC851615}"/>
                </c:ext>
                <c:ext xmlns:c15="http://schemas.microsoft.com/office/drawing/2012/chart" uri="{CE6537A1-D6FC-4f65-9D91-7224C49458BB}">
                  <c15:layout>
                    <c:manualLayout>
                      <c:w val="0.19857750148640957"/>
                      <c:h val="0.14930744484305208"/>
                    </c:manualLayout>
                  </c15:layout>
                  <c15:dlblFieldTable/>
                  <c15:showDataLabelsRange val="0"/>
                </c:ext>
              </c:extLst>
            </c:dLbl>
            <c:numFmt formatCode="0%" sourceLinked="0"/>
            <c:spPr>
              <a:solidFill>
                <a:prstClr val="white"/>
              </a:solidFill>
              <a:ln>
                <a:solidFill>
                  <a:srgbClr val="5B9BD5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Arimo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Оплата труда с начислениями</c:v>
                </c:pt>
                <c:pt idx="1">
                  <c:v>Жилищно-коммунальное хозяйство и Национальная политика</c:v>
                </c:pt>
                <c:pt idx="2">
                  <c:v>Коммунальные услуги и расходы на содержание имущества</c:v>
                </c:pt>
                <c:pt idx="3">
                  <c:v>Социальные расходы </c:v>
                </c:pt>
                <c:pt idx="4">
                  <c:v>Содержание учреждений и уплата налогов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65</c:v>
                </c:pt>
                <c:pt idx="1">
                  <c:v>17</c:v>
                </c:pt>
                <c:pt idx="2">
                  <c:v>5</c:v>
                </c:pt>
                <c:pt idx="3">
                  <c:v>4</c:v>
                </c:pt>
                <c:pt idx="4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166-407B-9E53-D1E17C12D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25537555497255"/>
          <c:y val="0.18492049182576795"/>
          <c:w val="0.45808669435517452"/>
          <c:h val="0.720659020928237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4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51-451F-AB17-6FD5EFAC4EAB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51-451F-AB17-6FD5EFAC4EAB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51-451F-AB17-6FD5EFAC4EAB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51-451F-AB17-6FD5EFAC4EAB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F51-451F-AB17-6FD5EFAC4EAB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F51-451F-AB17-6FD5EFAC4EA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2D4-4D16-8F39-2AD6659A74B9}"/>
              </c:ext>
            </c:extLst>
          </c:dPt>
          <c:dLbls>
            <c:dLbl>
              <c:idx val="0"/>
              <c:layout>
                <c:manualLayout>
                  <c:x val="1.2994804232991973E-2"/>
                  <c:y val="-0.1807784040355738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6F3D8B3-6132-42EC-8885-FA2487982304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88EA80D-914A-4ABE-90C2-D9E62B79406B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9168432055027"/>
                      <c:h val="0.1858478585510972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0997520778091736"/>
                  <c:y val="-0.100393915282737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C64BC42-CAB5-43AD-899C-921CD3C8E5BC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endParaRPr lang="ru-RU" sz="1800" baseline="0" dirty="0" smtClean="0">
                      <a:latin typeface="Arimo"/>
                    </a:endParaRP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  <a:fld id="{5FBD4015-FA24-4F06-B375-35609190407D}" type="VALUE">
                      <a:rPr lang="ru-RU" sz="1800" baseline="0" dirty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>
                      <a:latin typeface="Arimo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955035619321757"/>
                      <c:h val="0.2099822211156462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901387089960542"/>
                  <c:y val="-9.551494342641435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2054F30B-5718-47F8-8C0D-5E5AAF450249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41F7382F-F066-4FA5-BB53-0603B1A055EA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90618014852212"/>
                      <c:h val="0.2451718641980610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539759469317398"/>
                  <c:y val="6.28386483614550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9D939433-20E5-42A6-A215-1937650415D9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  <a:fld id="{FBAE414F-B4A6-4A47-AE27-161225E4838A}" type="VALUE">
                      <a:rPr lang="ru-RU" sz="1800" baseline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 smtClean="0">
                      <a:latin typeface="Arimo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34781801251727"/>
                      <c:h val="0.2037072625446228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28417837744698393"/>
                  <c:y val="4.77573727547058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CDA526A8-F924-46CB-B244-1B68823EAF78}" type="CATEGORYNAME">
                      <a:rPr lang="ru-RU" sz="1800" smtClean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 smtClean="0">
                        <a:latin typeface="Arimo"/>
                      </a:rPr>
                      <a:t> </a:t>
                    </a:r>
                  </a:p>
                  <a:p>
                    <a:pPr>
                      <a:defRPr sz="180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7CDEB861-773C-4255-AB03-8BEB993103AD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087575471214729"/>
                      <c:h val="0.2501989560669775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0.11905360231451839"/>
                  <c:y val="-0.3154623440392099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8794C7FF-B85F-410F-8642-2AF42F342BF7}" type="CATEGORYNAME">
                      <a:rPr lang="ru-RU" sz="1800" smtClean="0">
                        <a:solidFill>
                          <a:srgbClr val="2F5597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fld id="{34DF00F9-A607-4CD6-BA80-1E08BE7AE679}" type="VALUE">
                      <a:rPr lang="ru-RU" sz="1800" baseline="0" smtClean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3F51-451F-AB17-6FD5EFAC4EA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541806075658386"/>
                      <c:h val="0.188583120044212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0.27044995080466955"/>
                  <c:y val="-0.1156231129850772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fld id="{DBEC2575-E2DB-4B3D-A2D1-D8260939DA40}" type="CATEGORYNAME">
                      <a:rPr lang="ru-RU" sz="1800" dirty="0"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latin typeface="Arimo"/>
                      </a:rPr>
                      <a:t>; </a:t>
                    </a:r>
                    <a:fld id="{3888FC98-DE80-4DF1-8DE1-59C603F37797}" type="VALUE">
                      <a:rPr lang="ru-RU" sz="1800" baseline="0" dirty="0">
                        <a:solidFill>
                          <a:srgbClr val="B40000"/>
                        </a:solidFill>
                        <a:latin typeface="Arimo"/>
                      </a:rPr>
                      <a:pPr>
                        <a:defRPr sz="1800">
                          <a:solidFill>
                            <a:srgbClr val="2F5597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t>[ЗНАЧЕНИЕ]</a:t>
                    </a:fld>
                    <a:endParaRPr lang="ru-RU" sz="1800" baseline="0" dirty="0">
                      <a:latin typeface="Arimo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Arimo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2D4-4D16-8F39-2AD6659A74B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038139947364995"/>
                      <c:h val="0.1546842105575658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2F5597"/>
                    </a:solidFill>
                    <a:latin typeface="Arimo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6"/>
                <c:pt idx="0">
                  <c:v>Культура</c:v>
                </c:pt>
                <c:pt idx="1">
                  <c:v>Молодежная политика</c:v>
                </c:pt>
                <c:pt idx="2">
                  <c:v>Дошкольное образование</c:v>
                </c:pt>
                <c:pt idx="3">
                  <c:v>Физическая культура и спорт</c:v>
                </c:pt>
                <c:pt idx="4">
                  <c:v>Дополнительное образование</c:v>
                </c:pt>
                <c:pt idx="5">
                  <c:v>Образование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546840.30000000005</c:v>
                </c:pt>
                <c:pt idx="1">
                  <c:v>228332.76800000001</c:v>
                </c:pt>
                <c:pt idx="2">
                  <c:v>4610534.7</c:v>
                </c:pt>
                <c:pt idx="3">
                  <c:v>750769</c:v>
                </c:pt>
                <c:pt idx="4">
                  <c:v>959534.86499999999</c:v>
                </c:pt>
                <c:pt idx="5">
                  <c:v>5950095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3F51-451F-AB17-6FD5EFAC4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41205899269642E-2"/>
          <c:y val="0.10399772328377829"/>
          <c:w val="0.93258235934611722"/>
          <c:h val="0.6295954878887406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45D-40E8-AA81-7B0C0E909220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CA3-4D69-A2CE-8EF8637614CC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A3-4D69-A2CE-8EF8637614CC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5D-40E8-AA81-7B0C0E909220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45D-40E8-AA81-7B0C0E909220}"/>
              </c:ext>
            </c:extLst>
          </c:dPt>
          <c:dLbls>
            <c:dLbl>
              <c:idx val="0"/>
              <c:layout>
                <c:manualLayout>
                  <c:x val="5.8656985954653996E-4"/>
                  <c:y val="-2.572344987325226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45D-40E8-AA81-7B0C0E909220}"/>
                </c:ext>
                <c:ext xmlns:c15="http://schemas.microsoft.com/office/drawing/2012/chart" uri="{CE6537A1-D6FC-4f65-9D91-7224C49458BB}">
                  <c15:layout>
                    <c:manualLayout>
                      <c:w val="0.21556442338335344"/>
                      <c:h val="0.120776352129408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7.3907802302864117E-2"/>
                  <c:y val="1.543467758842277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CA3-4D69-A2CE-8EF8637614C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664246488663548E-2"/>
                  <c:y val="9.2608065530536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45D-40E8-AA81-7B0C0E909220}"/>
                </c:ext>
                <c:ext xmlns:c15="http://schemas.microsoft.com/office/drawing/2012/chart" uri="{CE6537A1-D6FC-4f65-9D91-7224C49458BB}">
                  <c15:layout>
                    <c:manualLayout>
                      <c:w val="0.14737572339767127"/>
                      <c:h val="0.1980141525055525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1.3491106769570504E-2"/>
                  <c:y val="2.44382395150026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45D-40E8-AA81-7B0C0E909220}"/>
                </c:ext>
                <c:ext xmlns:c15="http://schemas.microsoft.com/office/drawing/2012/chart" uri="{CE6537A1-D6FC-4f65-9D91-7224C49458BB}">
                  <c15:layout>
                    <c:manualLayout>
                      <c:w val="0.1660637467496178"/>
                      <c:h val="0.1542825660050213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Молодежная политика</c:v>
                </c:pt>
                <c:pt idx="3">
                  <c:v>Спорт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370626</c:v>
                </c:pt>
                <c:pt idx="1">
                  <c:v>103506.85</c:v>
                </c:pt>
                <c:pt idx="2">
                  <c:v>6179.16</c:v>
                </c:pt>
                <c:pt idx="3">
                  <c:v>108079.73</c:v>
                </c:pt>
                <c:pt idx="4">
                  <c:v>61940.45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45D-40E8-AA81-7B0C0E90922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116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0.21179</cdr:x>
      <cdr:y>0.39102</cdr:y>
    </cdr:from>
    <cdr:to>
      <cdr:x>0.5</cdr:x>
      <cdr:y>0.60898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65895" y="1853533"/>
          <a:ext cx="2539268" cy="1033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 anchorCtr="1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ВСЕГО ДОХОДОВ </a:t>
          </a:r>
        </a:p>
        <a:p xmlns:a="http://schemas.openxmlformats.org/drawingml/2006/main">
          <a:pPr algn="ctr"/>
          <a:r>
            <a:rPr lang="ru-RU" sz="2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17 649</a:t>
          </a:r>
        </a:p>
        <a:p xmlns:a="http://schemas.openxmlformats.org/drawingml/2006/main">
          <a:pPr algn="ctr">
            <a:lnSpc>
              <a:spcPct val="70000"/>
            </a:lnSpc>
          </a:pPr>
          <a:r>
            <a:rPr lang="ru-RU" sz="28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 рублей</a:t>
          </a:r>
          <a:endParaRPr lang="ru-RU" sz="2400" b="1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0.69996</cdr:x>
      <cdr:y>0.117</cdr:y>
    </cdr:from>
    <cdr:to>
      <cdr:x>0.87437</cdr:x>
      <cdr:y>0.20312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66881" y="554599"/>
          <a:ext cx="1536595" cy="4082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 руб.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0.77869</cdr:y>
    </cdr:from>
    <cdr:to>
      <cdr:x>0.13329</cdr:x>
      <cdr:y>0.85991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3691146"/>
          <a:ext cx="1174329" cy="38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 руб.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0.40223</cdr:x>
      <cdr:y>0.0885</cdr:y>
    </cdr:from>
    <cdr:to>
      <cdr:x>0.62185</cdr:x>
      <cdr:y>0.16907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96848" y="479555"/>
          <a:ext cx="2291512" cy="4365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15 436 млн </a:t>
          </a:r>
          <a:r>
            <a:rPr lang="ru-RU" sz="2000" b="1" kern="1200" dirty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0.12932</cdr:x>
      <cdr:y>0.18263</cdr:y>
    </cdr:from>
    <cdr:to>
      <cdr:x>0.33488</cdr:x>
      <cdr:y>0.26035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49331" y="989593"/>
          <a:ext cx="2144811" cy="42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12 902 млн </a:t>
          </a:r>
          <a:r>
            <a:rPr lang="ru-RU" sz="2000" b="1" kern="1200" dirty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0.69486</cdr:x>
      <cdr:y>0.02207</cdr:y>
    </cdr:from>
    <cdr:to>
      <cdr:x>0.90384</cdr:x>
      <cdr:y>0.08646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50209" y="119603"/>
          <a:ext cx="2180494" cy="348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kern="1200" dirty="0" smtClean="0">
              <a:solidFill>
                <a:srgbClr val="B4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17 649 млн </a:t>
          </a:r>
          <a:r>
            <a:rPr lang="ru-RU" sz="2000" b="1" kern="1200" dirty="0">
              <a:solidFill>
                <a:srgbClr val="B4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руб.</a:t>
          </a:r>
        </a:p>
      </cdr:txBody>
    </cdr:sp>
  </cdr:relSizeAnchor>
  <cdr:relSizeAnchor xmlns:cdr="http://schemas.openxmlformats.org/drawingml/2006/chartDrawing">
    <cdr:from>
      <cdr:x>0.31015</cdr:x>
      <cdr:y>0.46365</cdr:y>
    </cdr:from>
    <cdr:to>
      <cdr:x>0.4064</cdr:x>
      <cdr:y>0.58133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3236138" y="2512376"/>
          <a:ext cx="1004269" cy="63767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0.29064</cdr:x>
      <cdr:y>0.5078</cdr:y>
    </cdr:from>
    <cdr:to>
      <cdr:x>0.4636</cdr:x>
      <cdr:y>0.57759</cdr:y>
    </cdr:to>
    <cdr:sp macro="" textlink="">
      <cdr:nvSpPr>
        <cdr:cNvPr id="8" name="TextBox 7"/>
        <cdr:cNvSpPr txBox="1"/>
      </cdr:nvSpPr>
      <cdr:spPr>
        <a:xfrm xmlns:a="http://schemas.openxmlformats.org/drawingml/2006/main" rot="19666009">
          <a:off x="3032548" y="2751583"/>
          <a:ext cx="1804662" cy="378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2 534 млн руб.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0.5977</cdr:x>
      <cdr:y>0.38232</cdr:y>
    </cdr:from>
    <cdr:to>
      <cdr:x>0.69395</cdr:x>
      <cdr:y>0.5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6236425" y="2071664"/>
          <a:ext cx="1004272" cy="63766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0.57586</cdr:x>
      <cdr:y>0.42085</cdr:y>
    </cdr:from>
    <cdr:to>
      <cdr:x>0.76365</cdr:x>
      <cdr:y>0.47935</cdr:y>
    </cdr:to>
    <cdr:sp macro="" textlink="">
      <cdr:nvSpPr>
        <cdr:cNvPr id="10" name="TextBox 9"/>
        <cdr:cNvSpPr txBox="1"/>
      </cdr:nvSpPr>
      <cdr:spPr>
        <a:xfrm xmlns:a="http://schemas.openxmlformats.org/drawingml/2006/main" rot="19604513">
          <a:off x="6008530" y="2280471"/>
          <a:ext cx="1959398" cy="316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2 213 млн руб.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0.2951</cdr:x>
      <cdr:y>0.44681</cdr:y>
    </cdr:from>
    <cdr:to>
      <cdr:x>0.4132</cdr:x>
      <cdr:y>0.51071</cdr:y>
    </cdr:to>
    <cdr:sp macro="" textlink="">
      <cdr:nvSpPr>
        <cdr:cNvPr id="11" name="TextBox 14"/>
        <cdr:cNvSpPr txBox="1"/>
      </cdr:nvSpPr>
      <cdr:spPr>
        <a:xfrm xmlns:a="http://schemas.openxmlformats.org/drawingml/2006/main" rot="19670644">
          <a:off x="3079061" y="2421127"/>
          <a:ext cx="1232257" cy="3462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20 %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0.58423</cdr:x>
      <cdr:y>0.36866</cdr:y>
    </cdr:from>
    <cdr:to>
      <cdr:x>0.70233</cdr:x>
      <cdr:y>0.43256</cdr:y>
    </cdr:to>
    <cdr:sp macro="" textlink="">
      <cdr:nvSpPr>
        <cdr:cNvPr id="12" name="TextBox 14"/>
        <cdr:cNvSpPr txBox="1"/>
      </cdr:nvSpPr>
      <cdr:spPr>
        <a:xfrm xmlns:a="http://schemas.openxmlformats.org/drawingml/2006/main" rot="19670644">
          <a:off x="6095866" y="1997628"/>
          <a:ext cx="1232257" cy="34624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650" b="1" dirty="0" smtClean="0">
              <a:solidFill>
                <a:schemeClr val="accent5">
                  <a:lumMod val="75000"/>
                </a:schemeClr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14 %</a:t>
          </a:r>
          <a:endParaRPr lang="ru-RU" sz="1650" b="1" dirty="0">
            <a:solidFill>
              <a:schemeClr val="accent5">
                <a:lumMod val="75000"/>
              </a:schemeClr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0.5818</cdr:x>
      <cdr:y>0.33392</cdr:y>
    </cdr:from>
    <cdr:to>
      <cdr:x>0.73877</cdr:x>
      <cdr:y>0.40924</cdr:y>
    </cdr:to>
    <cdr:sp macro="" textlink="">
      <cdr:nvSpPr>
        <cdr:cNvPr id="3" name="TextBox 2"/>
        <cdr:cNvSpPr txBox="1"/>
      </cdr:nvSpPr>
      <cdr:spPr>
        <a:xfrm xmlns:a="http://schemas.openxmlformats.org/drawingml/2006/main" rot="19240142">
          <a:off x="5600078" y="1681301"/>
          <a:ext cx="1510900" cy="379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0.55887</cdr:x>
      <cdr:y>0.41364</cdr:y>
    </cdr:from>
    <cdr:to>
      <cdr:x>0.78651</cdr:x>
      <cdr:y>0.49424</cdr:y>
    </cdr:to>
    <cdr:sp macro="" textlink="">
      <cdr:nvSpPr>
        <cdr:cNvPr id="5" name="TextBox 1"/>
        <cdr:cNvSpPr txBox="1"/>
      </cdr:nvSpPr>
      <cdr:spPr>
        <a:xfrm xmlns:a="http://schemas.openxmlformats.org/drawingml/2006/main" rot="19224563">
          <a:off x="5379368" y="2082693"/>
          <a:ext cx="2191126" cy="405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1 135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0.26012</cdr:x>
      <cdr:y>0.44753</cdr:y>
    </cdr:from>
    <cdr:to>
      <cdr:x>0.46946</cdr:x>
      <cdr:y>0.52713</cdr:y>
    </cdr:to>
    <cdr:sp macro="" textlink="">
      <cdr:nvSpPr>
        <cdr:cNvPr id="6" name="TextBox 1"/>
        <cdr:cNvSpPr txBox="1"/>
      </cdr:nvSpPr>
      <cdr:spPr>
        <a:xfrm xmlns:a="http://schemas.openxmlformats.org/drawingml/2006/main" rot="19226705">
          <a:off x="2503778" y="2253330"/>
          <a:ext cx="2014982" cy="400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</a:t>
          </a:r>
          <a:r>
            <a:rPr lang="ru-RU" sz="18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830 млн руб.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0.2681</cdr:x>
      <cdr:y>0.38668</cdr:y>
    </cdr:from>
    <cdr:to>
      <cdr:x>0.41508</cdr:x>
      <cdr:y>0.48055</cdr:y>
    </cdr:to>
    <cdr:sp macro="" textlink="">
      <cdr:nvSpPr>
        <cdr:cNvPr id="7" name="TextBox 1"/>
        <cdr:cNvSpPr txBox="1"/>
      </cdr:nvSpPr>
      <cdr:spPr>
        <a:xfrm xmlns:a="http://schemas.openxmlformats.org/drawingml/2006/main" rot="19270336">
          <a:off x="2580528" y="1946937"/>
          <a:ext cx="1414742" cy="472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</a:t>
          </a:r>
          <a:r>
            <a:rPr lang="en-US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0.12095</cdr:x>
      <cdr:y>0.22712</cdr:y>
    </cdr:from>
    <cdr:to>
      <cdr:x>0.34425</cdr:x>
      <cdr:y>0.30847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64194" y="1143572"/>
          <a:ext cx="2149352" cy="4095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3 618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0.59908</cdr:x>
      <cdr:y>0.30296</cdr:y>
    </cdr:from>
    <cdr:to>
      <cdr:x>0.73643</cdr:x>
      <cdr:y>0.51633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766379" y="1525398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0.28717</cdr:x>
      <cdr:y>0.33971</cdr:y>
    </cdr:from>
    <cdr:to>
      <cdr:x>0.42452</cdr:x>
      <cdr:y>0.55308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764090" y="1710470"/>
          <a:ext cx="1322049" cy="10743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0.73165</cdr:x>
      <cdr:y>0</cdr:y>
    </cdr:from>
    <cdr:to>
      <cdr:x>0.95496</cdr:x>
      <cdr:y>0.08389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042426" y="0"/>
          <a:ext cx="2149449" cy="422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5 583 млн </a:t>
          </a:r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руб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0.41899</cdr:x>
      <cdr:y>0.13571</cdr:y>
    </cdr:from>
    <cdr:to>
      <cdr:x>0.64229</cdr:x>
      <cdr:y>0.26386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4032952" y="683290"/>
          <a:ext cx="2149352" cy="645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4 448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0.11771</cdr:x>
      <cdr:y>0.31148</cdr:y>
    </cdr:from>
    <cdr:to>
      <cdr:x>0.31722</cdr:x>
      <cdr:y>0.40316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7030" y="1687803"/>
          <a:ext cx="1825519" cy="4968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697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0.42309</cdr:x>
      <cdr:y>0.12402</cdr:y>
    </cdr:from>
    <cdr:to>
      <cdr:x>0.6226</cdr:x>
      <cdr:y>0.20742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71284" y="671996"/>
          <a:ext cx="1825519" cy="451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1 068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0.73372</cdr:x>
      <cdr:y>0.07915</cdr:y>
    </cdr:from>
    <cdr:to>
      <cdr:x>0.93323</cdr:x>
      <cdr:y>0.16572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713578" y="428861"/>
          <a:ext cx="1825519" cy="469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1 114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0.33355</cdr:x>
      <cdr:y>0.40389</cdr:y>
    </cdr:from>
    <cdr:to>
      <cdr:x>0.4111</cdr:x>
      <cdr:y>0.48413</cdr:y>
    </cdr:to>
    <cdr:sp macro="" textlink="">
      <cdr:nvSpPr>
        <cdr:cNvPr id="5" name="TextBox 1"/>
        <cdr:cNvSpPr txBox="1"/>
      </cdr:nvSpPr>
      <cdr:spPr>
        <a:xfrm xmlns:a="http://schemas.openxmlformats.org/drawingml/2006/main" rot="19856015">
          <a:off x="3051971" y="2188522"/>
          <a:ext cx="709583" cy="434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+ 87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0.27953</cdr:x>
      <cdr:y>0.32011</cdr:y>
    </cdr:from>
    <cdr:to>
      <cdr:x>0.43415</cdr:x>
      <cdr:y>0.40734</cdr:y>
    </cdr:to>
    <cdr:sp macro="" textlink="">
      <cdr:nvSpPr>
        <cdr:cNvPr id="6" name="TextBox 1"/>
        <cdr:cNvSpPr txBox="1"/>
      </cdr:nvSpPr>
      <cdr:spPr>
        <a:xfrm xmlns:a="http://schemas.openxmlformats.org/drawingml/2006/main" rot="19904371">
          <a:off x="2557687" y="1734547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+90,6%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0.642</cdr:x>
      <cdr:y>0.29771</cdr:y>
    </cdr:from>
    <cdr:to>
      <cdr:x>0.71955</cdr:x>
      <cdr:y>0.37795</cdr:y>
    </cdr:to>
    <cdr:sp macro="" textlink="">
      <cdr:nvSpPr>
        <cdr:cNvPr id="8" name="TextBox 1"/>
        <cdr:cNvSpPr txBox="1"/>
      </cdr:nvSpPr>
      <cdr:spPr>
        <a:xfrm xmlns:a="http://schemas.openxmlformats.org/drawingml/2006/main" rot="19914253">
          <a:off x="5874324" y="1613180"/>
          <a:ext cx="709583" cy="4347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+ 6</a:t>
          </a:r>
          <a:endParaRPr lang="ru-RU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0.58965</cdr:x>
      <cdr:y>0.22549</cdr:y>
    </cdr:from>
    <cdr:to>
      <cdr:x>0.74426</cdr:x>
      <cdr:y>0.31271</cdr:y>
    </cdr:to>
    <cdr:sp macro="" textlink="">
      <cdr:nvSpPr>
        <cdr:cNvPr id="9" name="TextBox 1"/>
        <cdr:cNvSpPr txBox="1"/>
      </cdr:nvSpPr>
      <cdr:spPr>
        <a:xfrm xmlns:a="http://schemas.openxmlformats.org/drawingml/2006/main" rot="19972360">
          <a:off x="5395321" y="1221844"/>
          <a:ext cx="1414683" cy="4726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+ 3,3%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0.62093</cdr:x>
      <cdr:y>0.23218</cdr:y>
    </cdr:from>
    <cdr:to>
      <cdr:x>0.73913</cdr:x>
      <cdr:y>0.33787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681533" y="1258095"/>
          <a:ext cx="1081532" cy="57269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0.29739</cdr:x>
      <cdr:y>0.64096</cdr:y>
    </cdr:from>
    <cdr:to>
      <cdr:x>0.43725</cdr:x>
      <cdr:y>0.71492</cdr:y>
    </cdr:to>
    <cdr:sp macro="" textlink="">
      <cdr:nvSpPr>
        <cdr:cNvPr id="17" name="TextBox 1"/>
        <cdr:cNvSpPr txBox="1"/>
      </cdr:nvSpPr>
      <cdr:spPr>
        <a:xfrm xmlns:a="http://schemas.openxmlformats.org/drawingml/2006/main" rot="19973726">
          <a:off x="2721152" y="3473160"/>
          <a:ext cx="1279661" cy="400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+284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0.26742</cdr:x>
      <cdr:y>0.56468</cdr:y>
    </cdr:from>
    <cdr:to>
      <cdr:x>0.42204</cdr:x>
      <cdr:y>0.65191</cdr:y>
    </cdr:to>
    <cdr:sp macro="" textlink="">
      <cdr:nvSpPr>
        <cdr:cNvPr id="18" name="TextBox 1"/>
        <cdr:cNvSpPr txBox="1"/>
      </cdr:nvSpPr>
      <cdr:spPr>
        <a:xfrm xmlns:a="http://schemas.openxmlformats.org/drawingml/2006/main" rot="19914825">
          <a:off x="2446896" y="3059813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+ 47,3%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0.30595</cdr:x>
      <cdr:y>0.58272</cdr:y>
    </cdr:from>
    <cdr:to>
      <cdr:x>0.42567</cdr:x>
      <cdr:y>0.68741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2799444" y="3157567"/>
          <a:ext cx="1095442" cy="567291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0.61357</cdr:x>
      <cdr:y>0.59573</cdr:y>
    </cdr:from>
    <cdr:to>
      <cdr:x>0.75822</cdr:x>
      <cdr:y>0.66969</cdr:y>
    </cdr:to>
    <cdr:sp macro="" textlink="">
      <cdr:nvSpPr>
        <cdr:cNvPr id="20" name="TextBox 1"/>
        <cdr:cNvSpPr txBox="1"/>
      </cdr:nvSpPr>
      <cdr:spPr>
        <a:xfrm xmlns:a="http://schemas.openxmlformats.org/drawingml/2006/main" rot="19937790">
          <a:off x="5614185" y="3228078"/>
          <a:ext cx="1323578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+40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0.58782</cdr:x>
      <cdr:y>0.53188</cdr:y>
    </cdr:from>
    <cdr:to>
      <cdr:x>0.74244</cdr:x>
      <cdr:y>0.61911</cdr:y>
    </cdr:to>
    <cdr:sp macro="" textlink="">
      <cdr:nvSpPr>
        <cdr:cNvPr id="21" name="TextBox 1"/>
        <cdr:cNvSpPr txBox="1"/>
      </cdr:nvSpPr>
      <cdr:spPr>
        <a:xfrm xmlns:a="http://schemas.openxmlformats.org/drawingml/2006/main" rot="19986329">
          <a:off x="5378557" y="2882095"/>
          <a:ext cx="1414775" cy="472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+ 4,5%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0.61851</cdr:x>
      <cdr:y>0.55086</cdr:y>
    </cdr:from>
    <cdr:to>
      <cdr:x>0.73823</cdr:x>
      <cdr:y>0.65555</cdr:y>
    </cdr:to>
    <cdr:cxnSp macro="">
      <cdr:nvCxnSpPr>
        <cdr:cNvPr id="23" name="Прямая со стрелкой 22"/>
        <cdr:cNvCxnSpPr/>
      </cdr:nvCxnSpPr>
      <cdr:spPr>
        <a:xfrm xmlns:a="http://schemas.openxmlformats.org/drawingml/2006/main" flipV="1">
          <a:off x="5659383" y="2984924"/>
          <a:ext cx="1095442" cy="567291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0.30295</cdr:x>
      <cdr:y>0.3444</cdr:y>
    </cdr:from>
    <cdr:to>
      <cdr:x>0.42115</cdr:x>
      <cdr:y>0.45009</cdr:y>
    </cdr:to>
    <cdr:cxnSp macro="">
      <cdr:nvCxnSpPr>
        <cdr:cNvPr id="24" name="Прямая со стрелкой 23"/>
        <cdr:cNvCxnSpPr/>
      </cdr:nvCxnSpPr>
      <cdr:spPr>
        <a:xfrm xmlns:a="http://schemas.openxmlformats.org/drawingml/2006/main" flipV="1">
          <a:off x="2771996" y="1866200"/>
          <a:ext cx="1081532" cy="57269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0.11654</cdr:x>
      <cdr:y>0.0276</cdr:y>
    </cdr:from>
    <cdr:to>
      <cdr:x>0.32665</cdr:x>
      <cdr:y>0.10442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4621" y="125128"/>
          <a:ext cx="1937424" cy="3482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341 млн руб.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0.41356</cdr:x>
      <cdr:y>0.15923</cdr:y>
    </cdr:from>
    <cdr:to>
      <cdr:x>0.63462</cdr:x>
      <cdr:y>0.24748</cdr:y>
    </cdr:to>
    <cdr:sp macro="" textlink="">
      <cdr:nvSpPr>
        <cdr:cNvPr id="3" name="Прямоугольник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13402" y="721895"/>
          <a:ext cx="2038395" cy="4001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ru-RU" sz="2000" b="1" kern="1200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250 млн руб.</a:t>
          </a:r>
          <a:endParaRPr lang="ru-RU" sz="2000" b="1" kern="1200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0.69616</cdr:x>
      <cdr:y>0.31481</cdr:y>
    </cdr:from>
    <cdr:to>
      <cdr:x>0.90627</cdr:x>
      <cdr:y>0.40306</cdr:y>
    </cdr:to>
    <cdr:sp macro="" textlink="">
      <cdr:nvSpPr>
        <cdr:cNvPr id="4" name="Прямоугольник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19316" y="1427212"/>
          <a:ext cx="1937424" cy="4001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191 млн руб.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0.26448</cdr:x>
      <cdr:y>0.61393</cdr:y>
    </cdr:from>
    <cdr:to>
      <cdr:x>0.42699</cdr:x>
      <cdr:y>0.70219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19902082">
          <a:off x="2438755" y="2783354"/>
          <a:ext cx="1498535" cy="4001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64</a:t>
          </a:r>
          <a:endParaRPr lang="ru-RU" sz="20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0.25774</cdr:x>
      <cdr:y>0.50576</cdr:y>
    </cdr:from>
    <cdr:to>
      <cdr:x>0.44319</cdr:x>
      <cdr:y>0.59038</cdr:y>
    </cdr:to>
    <cdr:sp macro="" textlink="">
      <cdr:nvSpPr>
        <cdr:cNvPr id="5" name="TextBox 1"/>
        <cdr:cNvSpPr txBox="1"/>
      </cdr:nvSpPr>
      <cdr:spPr>
        <a:xfrm xmlns:a="http://schemas.openxmlformats.org/drawingml/2006/main" rot="20089190">
          <a:off x="2355231" y="2395563"/>
          <a:ext cx="1694730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+158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0.2491</cdr:x>
      <cdr:y>0.41287</cdr:y>
    </cdr:from>
    <cdr:to>
      <cdr:x>0.40392</cdr:x>
      <cdr:y>0.51267</cdr:y>
    </cdr:to>
    <cdr:sp macro="" textlink="">
      <cdr:nvSpPr>
        <cdr:cNvPr id="6" name="TextBox 1"/>
        <cdr:cNvSpPr txBox="1"/>
      </cdr:nvSpPr>
      <cdr:spPr>
        <a:xfrm xmlns:a="http://schemas.openxmlformats.org/drawingml/2006/main" rot="20014871">
          <a:off x="2276315" y="1955583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+ 123%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0.28439</cdr:x>
      <cdr:y>0.43351</cdr:y>
    </cdr:from>
    <cdr:to>
      <cdr:x>0.40756</cdr:x>
      <cdr:y>0.5509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598823" y="2053350"/>
          <a:ext cx="1125481" cy="55599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0.5835</cdr:x>
      <cdr:y>0.44333</cdr:y>
    </cdr:from>
    <cdr:to>
      <cdr:x>0.76896</cdr:x>
      <cdr:y>0.52794</cdr:y>
    </cdr:to>
    <cdr:sp macro="" textlink="">
      <cdr:nvSpPr>
        <cdr:cNvPr id="9" name="TextBox 1"/>
        <cdr:cNvSpPr txBox="1"/>
      </cdr:nvSpPr>
      <cdr:spPr>
        <a:xfrm xmlns:a="http://schemas.openxmlformats.org/drawingml/2006/main" rot="20089190">
          <a:off x="5332112" y="2099853"/>
          <a:ext cx="1694730" cy="400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+176</a:t>
          </a:r>
          <a:endParaRPr lang="ru-RU" sz="1800" b="1" dirty="0">
            <a:solidFill>
              <a:schemeClr val="accent5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0.57486</cdr:x>
      <cdr:y>0.35044</cdr:y>
    </cdr:from>
    <cdr:to>
      <cdr:x>0.72969</cdr:x>
      <cdr:y>0.45023</cdr:y>
    </cdr:to>
    <cdr:sp macro="" textlink="">
      <cdr:nvSpPr>
        <cdr:cNvPr id="10" name="TextBox 1"/>
        <cdr:cNvSpPr txBox="1"/>
      </cdr:nvSpPr>
      <cdr:spPr>
        <a:xfrm xmlns:a="http://schemas.openxmlformats.org/drawingml/2006/main" rot="20014871">
          <a:off x="5253196" y="1659873"/>
          <a:ext cx="1414775" cy="4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+ 121%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0.61016</cdr:x>
      <cdr:y>0.37108</cdr:y>
    </cdr:from>
    <cdr:to>
      <cdr:x>0.73332</cdr:x>
      <cdr:y>0.48847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5575704" y="1757640"/>
          <a:ext cx="1125481" cy="55599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0.28719</cdr:x>
      <cdr:y>0.26803</cdr:y>
    </cdr:from>
    <cdr:to>
      <cdr:x>0.41823</cdr:x>
      <cdr:y>0.378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604467">
          <a:off x="2821925" y="1237212"/>
          <a:ext cx="1287578" cy="507613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0.14373</cdr:x>
      <cdr:y>0.19374</cdr:y>
    </cdr:from>
    <cdr:to>
      <cdr:x>0.26763</cdr:x>
      <cdr:y>0.28201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12222" y="942974"/>
          <a:ext cx="1217420" cy="4296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+ 9%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0.29275</cdr:x>
      <cdr:y>0.17025</cdr:y>
    </cdr:from>
    <cdr:to>
      <cdr:x>0.41665</cdr:x>
      <cdr:y>0.2539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876540" y="828674"/>
          <a:ext cx="1217421" cy="407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+ 24%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0.45647</cdr:x>
      <cdr:y>0.10176</cdr:y>
    </cdr:from>
    <cdr:to>
      <cdr:x>0.58037</cdr:x>
      <cdr:y>0.18967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485183" y="495298"/>
          <a:ext cx="1217420" cy="427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+ 11%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0.6069</cdr:x>
      <cdr:y>0.03302</cdr:y>
    </cdr:from>
    <cdr:to>
      <cdr:x>0.73081</cdr:x>
      <cdr:y>0.11888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963345" y="152400"/>
          <a:ext cx="1217519" cy="396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+ 20%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0.13189</cdr:x>
      <cdr:y>0.30542</cdr:y>
    </cdr:from>
    <cdr:to>
      <cdr:x>0.26293</cdr:x>
      <cdr:y>0.41539</cdr:y>
    </cdr:to>
    <cdr:sp macro="" textlink="">
      <cdr:nvSpPr>
        <cdr:cNvPr id="7" name="Выгнутая вверх стрелка 6"/>
        <cdr:cNvSpPr/>
      </cdr:nvSpPr>
      <cdr:spPr>
        <a:xfrm xmlns:a="http://schemas.openxmlformats.org/drawingml/2006/main" rot="20604467">
          <a:off x="1295881" y="1409789"/>
          <a:ext cx="1287578" cy="507612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0.44588</cdr:x>
      <cdr:y>0.20193</cdr:y>
    </cdr:from>
    <cdr:to>
      <cdr:x>0.57692</cdr:x>
      <cdr:y>0.3119</cdr:y>
    </cdr:to>
    <cdr:sp macro="" textlink="">
      <cdr:nvSpPr>
        <cdr:cNvPr id="8" name="Выгнутая вверх стрелка 7"/>
        <cdr:cNvSpPr/>
      </cdr:nvSpPr>
      <cdr:spPr>
        <a:xfrm xmlns:a="http://schemas.openxmlformats.org/drawingml/2006/main" rot="20604467">
          <a:off x="4381149" y="932088"/>
          <a:ext cx="1287578" cy="507613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0.59577</cdr:x>
      <cdr:y>0.13833</cdr:y>
    </cdr:from>
    <cdr:to>
      <cdr:x>0.72681</cdr:x>
      <cdr:y>0.2483</cdr:y>
    </cdr:to>
    <cdr:sp macro="" textlink="">
      <cdr:nvSpPr>
        <cdr:cNvPr id="9" name="Выгнутая вверх стрелка 8"/>
        <cdr:cNvSpPr/>
      </cdr:nvSpPr>
      <cdr:spPr>
        <a:xfrm xmlns:a="http://schemas.openxmlformats.org/drawingml/2006/main" rot="20604467">
          <a:off x="5853946" y="638534"/>
          <a:ext cx="1287577" cy="507613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0.76138</cdr:x>
      <cdr:y>0.08284</cdr:y>
    </cdr:from>
    <cdr:to>
      <cdr:x>0.89169</cdr:x>
      <cdr:y>0.17849</cdr:y>
    </cdr:to>
    <cdr:sp macro="" textlink="">
      <cdr:nvSpPr>
        <cdr:cNvPr id="10" name="Выгнутая вверх стрелка 9"/>
        <cdr:cNvSpPr/>
      </cdr:nvSpPr>
      <cdr:spPr>
        <a:xfrm xmlns:a="http://schemas.openxmlformats.org/drawingml/2006/main" rot="21043375">
          <a:off x="7481234" y="403188"/>
          <a:ext cx="1280379" cy="465591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0.76585</cdr:x>
      <cdr:y>0</cdr:y>
    </cdr:from>
    <cdr:to>
      <cdr:x>0.88976</cdr:x>
      <cdr:y>0.05864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525115" y="-1571626"/>
          <a:ext cx="1217519" cy="285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+ 2%</a:t>
          </a:r>
          <a:endParaRPr lang="ru-RU" sz="1800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0.62544</cdr:x>
      <cdr:y>0.25309</cdr:y>
    </cdr:from>
    <cdr:to>
      <cdr:x>0.71869</cdr:x>
      <cdr:y>0.31234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4639375" y="1344118"/>
          <a:ext cx="691720" cy="31465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0.24573</cdr:x>
      <cdr:y>0.69262</cdr:y>
    </cdr:from>
    <cdr:to>
      <cdr:x>0.3025</cdr:x>
      <cdr:y>0.71479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H="1">
          <a:off x="1822785" y="3759044"/>
          <a:ext cx="421105" cy="1203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0.20765</cdr:x>
      <cdr:y>0</cdr:y>
    </cdr:from>
    <cdr:to>
      <cdr:x>0.92398</cdr:x>
      <cdr:y>0.06969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40337" y="-1372956"/>
          <a:ext cx="5313570" cy="370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 9</a:t>
          </a:r>
          <a:r>
            <a:rPr lang="en-US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месяцев 2025 года -  </a:t>
          </a:r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7 684 млн руб.</a:t>
          </a:r>
        </a:p>
        <a:p xmlns:a="http://schemas.openxmlformats.org/drawingml/2006/main">
          <a:endParaRPr lang="en-US" sz="2000" b="1" dirty="0" smtClean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0.28783</cdr:x>
      <cdr:y>0.25965</cdr:y>
    </cdr:from>
    <cdr:to>
      <cdr:x>0.36752</cdr:x>
      <cdr:y>0.3461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>
          <a:off x="2135050" y="1378953"/>
          <a:ext cx="591131" cy="45910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0.14502</cdr:x>
      <cdr:y>0.26152</cdr:y>
    </cdr:from>
    <cdr:to>
      <cdr:x>0.34527</cdr:x>
      <cdr:y>0.36806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37257" y="1240587"/>
          <a:ext cx="1984612" cy="505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581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0.7489</cdr:x>
      <cdr:y>0.15005</cdr:y>
    </cdr:from>
    <cdr:to>
      <cdr:x>0.95578</cdr:x>
      <cdr:y>0.25312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422133" y="711811"/>
          <a:ext cx="2050343" cy="488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635 млн руб.</a:t>
          </a:r>
        </a:p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0.6653</cdr:x>
      <cdr:y>0.5105</cdr:y>
    </cdr:from>
    <cdr:to>
      <cdr:x>0.83835</cdr:x>
      <cdr:y>0.62557</cdr:y>
    </cdr:to>
    <cdr:sp macro="" textlink="">
      <cdr:nvSpPr>
        <cdr:cNvPr id="19" name="TextBox 1"/>
        <cdr:cNvSpPr txBox="1"/>
      </cdr:nvSpPr>
      <cdr:spPr>
        <a:xfrm xmlns:a="http://schemas.openxmlformats.org/drawingml/2006/main" rot="188388" flipH="1">
          <a:off x="6593605" y="2029484"/>
          <a:ext cx="1715048" cy="457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0.37329</cdr:x>
      <cdr:y>0.70791</cdr:y>
    </cdr:from>
    <cdr:to>
      <cdr:x>0.41942</cdr:x>
      <cdr:y>0.73003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699550" y="2814284"/>
          <a:ext cx="457200" cy="8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0.47957</cdr:x>
      <cdr:y>0.2325</cdr:y>
    </cdr:from>
    <cdr:to>
      <cdr:x>0.56296</cdr:x>
      <cdr:y>0.32429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4752912" y="1047215"/>
          <a:ext cx="826454" cy="413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0.33973</cdr:x>
      <cdr:y>0.70396</cdr:y>
    </cdr:from>
    <cdr:to>
      <cdr:x>0.4527</cdr:x>
      <cdr:y>0.75874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3366947" y="3339447"/>
          <a:ext cx="1119601" cy="25986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5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0.32031</cdr:x>
      <cdr:y>0.66128</cdr:y>
    </cdr:from>
    <cdr:to>
      <cdr:x>0.46329</cdr:x>
      <cdr:y>0.73702</cdr:y>
    </cdr:to>
    <cdr:sp macro="" textlink="">
      <cdr:nvSpPr>
        <cdr:cNvPr id="11" name="TextBox 10"/>
        <cdr:cNvSpPr txBox="1"/>
      </cdr:nvSpPr>
      <cdr:spPr>
        <a:xfrm xmlns:a="http://schemas.openxmlformats.org/drawingml/2006/main" rot="20850097">
          <a:off x="3174520" y="3137000"/>
          <a:ext cx="1417040" cy="3592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 defTabSz="914354" rtl="0"/>
          <a:r>
            <a:rPr lang="ru-RU" sz="1400" b="1" kern="1200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+ 39 </a:t>
          </a:r>
          <a:r>
            <a:rPr lang="ru-RU" sz="1400" b="1" kern="1200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0.48641</cdr:x>
      <cdr:y>0.60733</cdr:y>
    </cdr:from>
    <cdr:to>
      <cdr:x>0.57867</cdr:x>
      <cdr:y>0.69239</cdr:y>
    </cdr:to>
    <cdr:sp macro="" textlink="">
      <cdr:nvSpPr>
        <cdr:cNvPr id="12" name="TextBox 11"/>
        <cdr:cNvSpPr txBox="1"/>
      </cdr:nvSpPr>
      <cdr:spPr>
        <a:xfrm xmlns:a="http://schemas.openxmlformats.org/drawingml/2006/main" rot="247548">
          <a:off x="4820637" y="2735521"/>
          <a:ext cx="914400" cy="383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0.33123</cdr:x>
      <cdr:y>0.53752</cdr:y>
    </cdr:from>
    <cdr:to>
      <cdr:x>0.44583</cdr:x>
      <cdr:y>0.59276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>
          <a:off x="3282732" y="2549905"/>
          <a:ext cx="1135808" cy="26202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bg2">
              <a:lumMod val="50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0.3252</cdr:x>
      <cdr:y>0.50697</cdr:y>
    </cdr:from>
    <cdr:to>
      <cdr:x>0.47222</cdr:x>
      <cdr:y>0.58271</cdr:y>
    </cdr:to>
    <cdr:sp macro="" textlink="">
      <cdr:nvSpPr>
        <cdr:cNvPr id="22" name="TextBox 2"/>
        <cdr:cNvSpPr txBox="1"/>
      </cdr:nvSpPr>
      <cdr:spPr>
        <a:xfrm xmlns:a="http://schemas.openxmlformats.org/drawingml/2006/main" rot="791282">
          <a:off x="3222927" y="2404941"/>
          <a:ext cx="1457072" cy="35929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914354" rtl="0"/>
          <a:r>
            <a:rPr lang="ru-RU" sz="1400" b="1" kern="1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-11 </a:t>
          </a:r>
          <a:r>
            <a:rPr lang="ru-RU" sz="1400" b="1" kern="12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0.44706</cdr:x>
      <cdr:y>0.20159</cdr:y>
    </cdr:from>
    <cdr:to>
      <cdr:x>0.64731</cdr:x>
      <cdr:y>0.30813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4430713" y="956283"/>
          <a:ext cx="1984612" cy="505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609 млн руб.</a:t>
          </a:r>
          <a:endParaRPr lang="ru-RU" sz="2000" b="1" dirty="0">
            <a:solidFill>
              <a:schemeClr val="accent5">
                <a:lumMod val="75000"/>
              </a:schemeClr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0.2008</cdr:x>
      <cdr:y>0.06037</cdr:y>
    </cdr:from>
    <cdr:to>
      <cdr:x>0.33843</cdr:x>
      <cdr:y>0.1485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14381" y="317634"/>
          <a:ext cx="1380652" cy="463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+ 16,4 %</a:t>
          </a:r>
          <a:endParaRPr lang="ru-RU" sz="2000" b="1" dirty="0">
            <a:solidFill>
              <a:srgbClr val="C00000"/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0.5035</cdr:x>
      <cdr:y>0</cdr:y>
    </cdr:from>
    <cdr:to>
      <cdr:x>0.63894</cdr:x>
      <cdr:y>0.07569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962410" y="-2017986"/>
          <a:ext cx="1334862" cy="35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C00000"/>
              </a:solidFill>
              <a:latin typeface="Arimo"/>
              <a:ea typeface="Tahoma" panose="020B0604030504040204" pitchFamily="34" charset="0"/>
              <a:cs typeface="Tahoma" panose="020B0604030504040204" pitchFamily="34" charset="0"/>
            </a:rPr>
            <a:t>+ 14,7 %</a:t>
          </a:r>
          <a:endParaRPr lang="ru-RU" sz="2000" b="1" dirty="0">
            <a:solidFill>
              <a:srgbClr val="C00000"/>
            </a:solidFill>
            <a:latin typeface="Arimo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0.27638</cdr:x>
      <cdr:y>0.12244</cdr:y>
    </cdr:from>
    <cdr:to>
      <cdr:x>0.42101</cdr:x>
      <cdr:y>0.25592</cdr:y>
    </cdr:to>
    <cdr:sp macro="" textlink="">
      <cdr:nvSpPr>
        <cdr:cNvPr id="5" name="Выгнутая вверх стрелка 4"/>
        <cdr:cNvSpPr/>
      </cdr:nvSpPr>
      <cdr:spPr>
        <a:xfrm xmlns:a="http://schemas.openxmlformats.org/drawingml/2006/main" rot="20604467">
          <a:off x="2772500" y="644256"/>
          <a:ext cx="1450874" cy="702326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0.64978</cdr:x>
      <cdr:y>0.20249</cdr:y>
    </cdr:from>
    <cdr:to>
      <cdr:x>0.65542</cdr:x>
      <cdr:y>0.2692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>
          <a:off x="7147368" y="1053931"/>
          <a:ext cx="62051" cy="34718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0.72499</cdr:x>
      <cdr:y>0.57577</cdr:y>
    </cdr:from>
    <cdr:to>
      <cdr:x>0.74335</cdr:x>
      <cdr:y>0.57852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7772215" y="2996755"/>
          <a:ext cx="196781" cy="143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0.71629</cdr:x>
      <cdr:y>0.35737</cdr:y>
    </cdr:from>
    <cdr:to>
      <cdr:x>0.76918</cdr:x>
      <cdr:y>0.42672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 flipH="1">
          <a:off x="7678930" y="1860047"/>
          <a:ext cx="566995" cy="3609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0.36674</cdr:x>
      <cdr:y>0.17253</cdr:y>
    </cdr:from>
    <cdr:to>
      <cdr:x>0.44619</cdr:x>
      <cdr:y>0.29002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 flipV="1">
          <a:off x="4034008" y="897983"/>
          <a:ext cx="873886" cy="61150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0.7063</cdr:x>
      <cdr:y>0.74296</cdr:y>
    </cdr:from>
    <cdr:to>
      <cdr:x>0.74402</cdr:x>
      <cdr:y>0.86131</cdr:y>
    </cdr:to>
    <cdr:cxnSp macro="">
      <cdr:nvCxnSpPr>
        <cdr:cNvPr id="18" name="Прямая соединительная линия 17"/>
        <cdr:cNvCxnSpPr/>
      </cdr:nvCxnSpPr>
      <cdr:spPr>
        <a:xfrm xmlns:a="http://schemas.openxmlformats.org/drawingml/2006/main">
          <a:off x="7769036" y="3866925"/>
          <a:ext cx="414941" cy="61600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0.70678</cdr:x>
      <cdr:y>0.44434</cdr:y>
    </cdr:from>
    <cdr:to>
      <cdr:x>0.75366</cdr:x>
      <cdr:y>0.46834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H="1">
          <a:off x="6888418" y="2267320"/>
          <a:ext cx="456902" cy="12246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0.58768</cdr:x>
      <cdr:y>0.18117</cdr:y>
    </cdr:from>
    <cdr:to>
      <cdr:x>0.69528</cdr:x>
      <cdr:y>0.20184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>
          <a:off x="5727639" y="924442"/>
          <a:ext cx="1048702" cy="10548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0.55044</cdr:x>
      <cdr:y>0.14533</cdr:y>
    </cdr:from>
    <cdr:to>
      <cdr:x>0.55435</cdr:x>
      <cdr:y>0.18266</cdr:y>
    </cdr:to>
    <cdr:cxnSp macro="">
      <cdr:nvCxnSpPr>
        <cdr:cNvPr id="25" name="Прямая соединительная линия 24"/>
        <cdr:cNvCxnSpPr/>
      </cdr:nvCxnSpPr>
      <cdr:spPr>
        <a:xfrm xmlns:a="http://schemas.openxmlformats.org/drawingml/2006/main" flipV="1">
          <a:off x="5364704" y="741546"/>
          <a:ext cx="38100" cy="1905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0.32596</cdr:x>
      <cdr:y>0.21546</cdr:y>
    </cdr:from>
    <cdr:to>
      <cdr:x>0.39182</cdr:x>
      <cdr:y>0.2535</cdr:y>
    </cdr:to>
    <cdr:cxnSp macro="">
      <cdr:nvCxnSpPr>
        <cdr:cNvPr id="27" name="Прямая соединительная линия 26"/>
        <cdr:cNvCxnSpPr/>
      </cdr:nvCxnSpPr>
      <cdr:spPr>
        <a:xfrm xmlns:a="http://schemas.openxmlformats.org/drawingml/2006/main" flipH="1" flipV="1">
          <a:off x="3176853" y="1099411"/>
          <a:ext cx="641885" cy="19410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0.31393</cdr:x>
      <cdr:y>0.864</cdr:y>
    </cdr:from>
    <cdr:to>
      <cdr:x>0.47421</cdr:x>
      <cdr:y>0.89387</cdr:y>
    </cdr:to>
    <cdr:cxnSp macro="">
      <cdr:nvCxnSpPr>
        <cdr:cNvPr id="28" name="Прямая соединительная линия 27"/>
        <cdr:cNvCxnSpPr/>
      </cdr:nvCxnSpPr>
      <cdr:spPr>
        <a:xfrm xmlns:a="http://schemas.openxmlformats.org/drawingml/2006/main" flipH="1" flipV="1">
          <a:off x="3059654" y="4408671"/>
          <a:ext cx="1562100" cy="1524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0.59046</cdr:x>
      <cdr:y>0.8696</cdr:y>
    </cdr:from>
    <cdr:to>
      <cdr:x>0.70192</cdr:x>
      <cdr:y>0.88313</cdr:y>
    </cdr:to>
    <cdr:cxnSp macro="">
      <cdr:nvCxnSpPr>
        <cdr:cNvPr id="29" name="Прямая соединительная линия 28"/>
        <cdr:cNvCxnSpPr/>
      </cdr:nvCxnSpPr>
      <cdr:spPr>
        <a:xfrm xmlns:a="http://schemas.openxmlformats.org/drawingml/2006/main" flipH="1">
          <a:off x="5754789" y="4437246"/>
          <a:ext cx="1086290" cy="690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0.00196</cdr:x>
      <cdr:y>0.29017</cdr:y>
    </cdr:from>
    <cdr:to>
      <cdr:x>0.32393</cdr:x>
      <cdr:y>0.42109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21212" y="1432562"/>
          <a:ext cx="3485515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</a:t>
          </a:r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 </a:t>
          </a:r>
          <a:r>
            <a:rPr lang="ru-RU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9</a:t>
          </a:r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месяцев 2025 года – </a:t>
          </a:r>
          <a:r>
            <a:rPr lang="ru-RU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650 332 тыс. руб.</a:t>
          </a:r>
          <a:endParaRPr lang="ru-RU" b="1" dirty="0">
            <a:solidFill>
              <a:srgbClr val="C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1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51EEF424-2562-4C53-A749-A2605F3E073D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379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456379"/>
            <a:ext cx="4302625" cy="341297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EBF96AD4-418A-4C2D-99E0-A26ED6C4DC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986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1" y="1"/>
            <a:ext cx="4301543" cy="341064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FF5A3E18-14D3-45E2-88B8-F6CBAD93BF42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2" tIns="45551" rIns="91102" bIns="455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5"/>
          </a:xfrm>
          <a:prstGeom prst="rect">
            <a:avLst/>
          </a:prstGeom>
        </p:spPr>
        <p:txBody>
          <a:bodyPr vert="horz" lIns="91102" tIns="45551" rIns="91102" bIns="455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14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1" y="6456614"/>
            <a:ext cx="4301543" cy="34106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54508FE1-6458-4179-8391-38E96E325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5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08FE1-6458-4179-8391-38E96E32502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32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08FE1-6458-4179-8391-38E96E32502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52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062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17807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5314" indent="-28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1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37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6252" indent="-226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8753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412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3754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6255" indent="-226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49996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4175" y="850900"/>
            <a:ext cx="4078288" cy="2293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094" indent="-28465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605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046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488" indent="-2277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4930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372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5813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256" indent="-22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65922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62476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12620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33994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22136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29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4348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199" indent="-28469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768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274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49781" indent="-22775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288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0795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302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180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46936D-FC19-41E1-BE77-A967207C6264}" type="slidenum">
              <a:rPr lang="ru-RU" altLang="ru-RU" smtClean="0"/>
              <a:pPr/>
              <a:t>30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2479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8D6-E802-4CA8-86C0-E280F4D1D58E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4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D30D2-FB6A-474B-BCE6-8AEBFF11490B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0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00CC-983E-4BC6-8480-0665CE949F26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1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7B33B-873C-47C7-BE19-2689EAFB3922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75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73DB-F251-4BC4-AABC-7F03A5EAC717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8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E9BCD-7C2D-49D6-87A1-DB68827838FA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7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79CCE-69E1-4E52-B386-4836F132F2AF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9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268F-1536-45BA-87C4-60C9E485AACB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7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6E800-B7C8-4B59-B983-653C4E5DEA82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4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FBE8E-3B1A-4AD8-A246-E5DCACFFED7F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0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218E-A54B-470D-857C-8EE898448CF4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0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B8936-6509-403F-9967-BA1864220F8E}" type="datetime1">
              <a:rPr lang="ru-RU" smtClean="0"/>
              <a:pPr/>
              <a:t>13.11.2025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9A150-C3F6-484C-9545-3166D88AB4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94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998435" y="4689073"/>
            <a:ext cx="9757611" cy="1088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0" y="-307819"/>
            <a:ext cx="12194458" cy="2951580"/>
            <a:chOff x="0" y="-307819"/>
            <a:chExt cx="12194458" cy="295158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37" b="15023"/>
            <a:stretch/>
          </p:blipFill>
          <p:spPr>
            <a:xfrm>
              <a:off x="0" y="-307819"/>
              <a:ext cx="12192000" cy="2933323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>
              <a:cxnSpLocks/>
            </p:cNvCxnSpPr>
            <p:nvPr/>
          </p:nvCxnSpPr>
          <p:spPr bwMode="auto">
            <a:xfrm>
              <a:off x="2458" y="2643761"/>
              <a:ext cx="12192000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-114823" y="3092309"/>
            <a:ext cx="117544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Исполнение бюджета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муниципального образования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 Набережные Челны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за 9 месяцев 2025 года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035" y="4907426"/>
            <a:ext cx="11754484" cy="1384990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pPr algn="ctr" defTabSz="6798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Мулюкова Светлана Рафаильевна</a:t>
            </a:r>
          </a:p>
          <a:p>
            <a:pPr algn="ctr" defTabSz="6798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Заместитель Руководителя Исполнительного комитета, </a:t>
            </a:r>
          </a:p>
          <a:p>
            <a:pPr algn="ctr" defTabSz="67984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начальник управления финансов</a:t>
            </a:r>
          </a:p>
        </p:txBody>
      </p:sp>
    </p:spTree>
    <p:extLst>
      <p:ext uri="{BB962C8B-B14F-4D97-AF65-F5344CB8AC3E}">
        <p14:creationId xmlns:p14="http://schemas.microsoft.com/office/powerpoint/2010/main" val="172790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4"/>
          <p:cNvSpPr txBox="1"/>
          <p:nvPr/>
        </p:nvSpPr>
        <p:spPr bwMode="auto">
          <a:xfrm>
            <a:off x="1533006" y="222092"/>
            <a:ext cx="8714796" cy="760044"/>
          </a:xfrm>
          <a:prstGeom prst="rect">
            <a:avLst/>
          </a:prstGeom>
          <a:noFill/>
          <a:ln>
            <a:noFill/>
          </a:ln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5pPr>
            <a:lvl6pPr marL="454533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6pPr>
            <a:lvl7pPr marL="909069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7pPr>
            <a:lvl8pPr marL="1363616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8pPr>
            <a:lvl9pPr marL="1818134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Доходы бюджета </a:t>
            </a:r>
          </a:p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города Набережные Челны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35995316"/>
              </p:ext>
            </p:extLst>
          </p:nvPr>
        </p:nvGraphicFramePr>
        <p:xfrm>
          <a:off x="1260909" y="1535458"/>
          <a:ext cx="8810326" cy="4740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07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4"/>
          <p:cNvSpPr txBox="1"/>
          <p:nvPr/>
        </p:nvSpPr>
        <p:spPr bwMode="auto">
          <a:xfrm>
            <a:off x="1533006" y="222092"/>
            <a:ext cx="8714796" cy="760044"/>
          </a:xfrm>
          <a:prstGeom prst="rect">
            <a:avLst/>
          </a:prstGeom>
          <a:noFill/>
          <a:ln>
            <a:noFill/>
          </a:ln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5pPr>
            <a:lvl6pPr marL="454533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6pPr>
            <a:lvl7pPr marL="909069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7pPr>
            <a:lvl8pPr marL="1363616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8pPr>
            <a:lvl9pPr marL="1818134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Доходы бюджета </a:t>
            </a:r>
          </a:p>
          <a:p>
            <a:pPr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города Набережные Челны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850296562"/>
              </p:ext>
            </p:extLst>
          </p:nvPr>
        </p:nvGraphicFramePr>
        <p:xfrm>
          <a:off x="665356" y="1294220"/>
          <a:ext cx="1043398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9713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319079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налога на доходы </a:t>
            </a:r>
          </a:p>
          <a:p>
            <a:pPr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физических лиц по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годам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507180846"/>
              </p:ext>
            </p:extLst>
          </p:nvPr>
        </p:nvGraphicFramePr>
        <p:xfrm>
          <a:off x="1095041" y="1608154"/>
          <a:ext cx="9625403" cy="503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59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436363" y="234981"/>
            <a:ext cx="8714796" cy="72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налога на доходы физических лиц</a:t>
            </a:r>
          </a:p>
          <a:p>
            <a:pPr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млн руб.)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109480"/>
              </p:ext>
            </p:extLst>
          </p:nvPr>
        </p:nvGraphicFramePr>
        <p:xfrm>
          <a:off x="759368" y="1626464"/>
          <a:ext cx="10723682" cy="4210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7473">
                  <a:extLst>
                    <a:ext uri="{9D8B030D-6E8A-4147-A177-3AD203B41FA5}">
                      <a16:colId xmlns:a16="http://schemas.microsoft.com/office/drawing/2014/main" xmlns="" val="987343456"/>
                    </a:ext>
                  </a:extLst>
                </a:gridCol>
                <a:gridCol w="3316637">
                  <a:extLst>
                    <a:ext uri="{9D8B030D-6E8A-4147-A177-3AD203B41FA5}">
                      <a16:colId xmlns:a16="http://schemas.microsoft.com/office/drawing/2014/main" xmlns="" val="2908440801"/>
                    </a:ext>
                  </a:extLst>
                </a:gridCol>
                <a:gridCol w="1937288">
                  <a:extLst>
                    <a:ext uri="{9D8B030D-6E8A-4147-A177-3AD203B41FA5}">
                      <a16:colId xmlns:a16="http://schemas.microsoft.com/office/drawing/2014/main" xmlns="" val="852117613"/>
                    </a:ext>
                  </a:extLst>
                </a:gridCol>
                <a:gridCol w="1735810">
                  <a:extLst>
                    <a:ext uri="{9D8B030D-6E8A-4147-A177-3AD203B41FA5}">
                      <a16:colId xmlns:a16="http://schemas.microsoft.com/office/drawing/2014/main" xmlns="" val="1671426395"/>
                    </a:ext>
                  </a:extLst>
                </a:gridCol>
                <a:gridCol w="1744007">
                  <a:extLst>
                    <a:ext uri="{9D8B030D-6E8A-4147-A177-3AD203B41FA5}">
                      <a16:colId xmlns:a16="http://schemas.microsoft.com/office/drawing/2014/main" xmlns="" val="4106076795"/>
                    </a:ext>
                  </a:extLst>
                </a:gridCol>
                <a:gridCol w="1292467">
                  <a:extLst>
                    <a:ext uri="{9D8B030D-6E8A-4147-A177-3AD203B41FA5}">
                      <a16:colId xmlns:a16="http://schemas.microsoft.com/office/drawing/2014/main" xmlns="" val="2003257049"/>
                    </a:ext>
                  </a:extLst>
                </a:gridCol>
              </a:tblGrid>
              <a:tr h="880901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месяцев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года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месяцев</a:t>
                      </a:r>
                    </a:p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Отклонение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Темп, %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6926279"/>
                  </a:ext>
                </a:extLst>
              </a:tr>
              <a:tr h="793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Крупные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предприятия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7 260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8 061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+ 801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8166200"/>
                  </a:ext>
                </a:extLst>
              </a:tr>
              <a:tr h="8059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Средние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предприятия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1 095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1 166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+ 71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106,5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48453376"/>
                  </a:ext>
                </a:extLst>
              </a:tr>
              <a:tr h="898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Субъекты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малого предпринимательства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4 307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4 759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+ 452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110,5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60525413"/>
                  </a:ext>
                </a:extLst>
              </a:tr>
              <a:tr h="7904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 Государственные и  муниципальные организации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1 768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2 137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+ 369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120,8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8844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29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650562" y="321991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Крупнейшие налогоплательщики НДФЛ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733046"/>
              </p:ext>
            </p:extLst>
          </p:nvPr>
        </p:nvGraphicFramePr>
        <p:xfrm>
          <a:off x="563286" y="1258500"/>
          <a:ext cx="10866713" cy="5381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763">
                  <a:extLst>
                    <a:ext uri="{9D8B030D-6E8A-4147-A177-3AD203B41FA5}">
                      <a16:colId xmlns:a16="http://schemas.microsoft.com/office/drawing/2014/main" xmlns="" val="1189693772"/>
                    </a:ext>
                  </a:extLst>
                </a:gridCol>
                <a:gridCol w="3750161">
                  <a:extLst>
                    <a:ext uri="{9D8B030D-6E8A-4147-A177-3AD203B41FA5}">
                      <a16:colId xmlns:a16="http://schemas.microsoft.com/office/drawing/2014/main" xmlns="" val="496725062"/>
                    </a:ext>
                  </a:extLst>
                </a:gridCol>
                <a:gridCol w="1477590">
                  <a:extLst>
                    <a:ext uri="{9D8B030D-6E8A-4147-A177-3AD203B41FA5}">
                      <a16:colId xmlns:a16="http://schemas.microsoft.com/office/drawing/2014/main" xmlns="" val="1626795100"/>
                    </a:ext>
                  </a:extLst>
                </a:gridCol>
                <a:gridCol w="1652954">
                  <a:extLst>
                    <a:ext uri="{9D8B030D-6E8A-4147-A177-3AD203B41FA5}">
                      <a16:colId xmlns:a16="http://schemas.microsoft.com/office/drawing/2014/main" xmlns="" val="399413618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xmlns="" val="143379528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xmlns="" val="371409839"/>
                    </a:ext>
                  </a:extLst>
                </a:gridCol>
              </a:tblGrid>
              <a:tr h="67770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роста, 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млн 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роста,</a:t>
                      </a:r>
                    </a:p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Уд.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вес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общем объеме поступлений НДФЛ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8474658"/>
                  </a:ext>
                </a:extLst>
              </a:tr>
              <a:tr h="614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01.10.2025 </a:t>
                      </a:r>
                    </a:p>
                    <a:p>
                      <a:pPr algn="ctr" rtl="0" font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 01.10.2024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1722632"/>
                  </a:ext>
                </a:extLst>
              </a:tr>
              <a:tr h="3525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ПАО «КАМАЗ»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478,4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118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15,2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рост средней заработной платы  и увеличение численности работников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0560751"/>
                  </a:ext>
                </a:extLst>
              </a:tr>
              <a:tr h="393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ЗАОР «НП НЧ КБК ИМ.С.П.ТИТОВА»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11,1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103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1,77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8976537"/>
                  </a:ext>
                </a:extLst>
              </a:tr>
              <a:tr h="348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ФГУП "ОХРАНА" РОСГВАРДИИ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23,2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126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0,55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0557964"/>
                  </a:ext>
                </a:extLst>
              </a:tr>
              <a:tr h="3827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"КАМА Дизель"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17,6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122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0,48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731275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"Камский Завод Металлоконструкций "ТЭМПО"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21,3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138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0,38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9684697"/>
                  </a:ext>
                </a:extLst>
              </a:tr>
              <a:tr h="440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"</a:t>
                      </a:r>
                      <a:r>
                        <a:rPr lang="ru-RU" sz="1500" b="1" kern="1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Ремдизель</a:t>
                      </a:r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"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44,0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113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1,87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рост средней заработной платы</a:t>
                      </a:r>
                    </a:p>
                    <a:p>
                      <a:pPr marL="0" algn="ctr" defTabSz="914400" rtl="0" eaLnBrk="1" fontAlgn="ctr" latinLnBrk="0" hangingPunct="1"/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5539484"/>
                  </a:ext>
                </a:extLst>
              </a:tr>
              <a:tr h="413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"АСТЕЙС"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70,8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179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0,79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7266704"/>
                  </a:ext>
                </a:extLst>
              </a:tr>
              <a:tr h="436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ООО "</a:t>
                      </a:r>
                      <a:r>
                        <a:rPr lang="ru-RU" sz="1500" b="1" kern="1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Челныводоканал</a:t>
                      </a:r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" 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13,9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112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0,64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47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ООО "Автозапчасть КАМАЗ"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12,7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113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0,54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8545662"/>
                  </a:ext>
                </a:extLst>
              </a:tr>
              <a:tr h="365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АО "Челны-Хлеб"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36,2</a:t>
                      </a:r>
                      <a:endParaRPr lang="ru-RU" sz="1500" b="1" kern="1200" dirty="0">
                        <a:solidFill>
                          <a:srgbClr val="C00000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162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0,47</a:t>
                      </a:r>
                      <a:endParaRPr lang="ru-RU" sz="15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8946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15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768397" y="162250"/>
            <a:ext cx="10357594" cy="81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Резиденты ТОР,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обеспечившие наибольшее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НДФЛ в консолидированный бюджет города </a:t>
            </a:r>
            <a:r>
              <a:rPr lang="ru-RU" altLang="ru-RU" sz="18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рублей)</a:t>
            </a:r>
            <a:endParaRPr lang="ru-RU" altLang="ru-RU" sz="18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970766"/>
              </p:ext>
            </p:extLst>
          </p:nvPr>
        </p:nvGraphicFramePr>
        <p:xfrm>
          <a:off x="501451" y="1444984"/>
          <a:ext cx="11185379" cy="50454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9505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1396505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1501630">
                  <a:extLst>
                    <a:ext uri="{9D8B030D-6E8A-4147-A177-3AD203B41FA5}">
                      <a16:colId xmlns:a16="http://schemas.microsoft.com/office/drawing/2014/main" xmlns="" val="1092643589"/>
                    </a:ext>
                  </a:extLst>
                </a:gridCol>
                <a:gridCol w="1417739">
                  <a:extLst>
                    <a:ext uri="{9D8B030D-6E8A-4147-A177-3AD203B41FA5}">
                      <a16:colId xmlns:a16="http://schemas.microsoft.com/office/drawing/2014/main" xmlns="" val="699593585"/>
                    </a:ext>
                  </a:extLst>
                </a:gridCol>
              </a:tblGrid>
              <a:tr h="943477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 г.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мес.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 г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Темп роста 2025 г. </a:t>
                      </a:r>
                      <a:b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 2024 г.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380550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«ХАИР»</a:t>
                      </a:r>
                      <a:endParaRPr lang="ru-RU" altLang="ru-RU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333,9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  <a:tr h="40325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АО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«Камский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металлургический комбинат «ТЭМПО»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171,8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158 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284160"/>
                  </a:ext>
                </a:extLst>
              </a:tr>
              <a:tr h="401444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«Агропромышленный комплекс «Камский»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52,7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616019"/>
                  </a:ext>
                </a:extLst>
              </a:tr>
              <a:tr h="401444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АО «Изоляционный трубный завод»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50,7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Чоко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355649"/>
                  </a:ext>
                </a:extLst>
              </a:tr>
              <a:tr h="354877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Завод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металлоконструкций «</a:t>
                      </a:r>
                      <a:r>
                        <a:rPr kumimoji="0" lang="ru-RU" sz="1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Метлайн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34,2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307099"/>
                  </a:ext>
                </a:extLst>
              </a:tr>
              <a:tr h="38825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«Металлист»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9769823"/>
                  </a:ext>
                </a:extLst>
              </a:tr>
              <a:tr h="379685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Дарлетто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427297"/>
                  </a:ext>
                </a:extLst>
              </a:tr>
              <a:tr h="44351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«Ячеистый бетон»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9553986"/>
                  </a:ext>
                </a:extLst>
              </a:tr>
              <a:tr h="406904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ООО Литейный завод «Стандарт»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15,3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8939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7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908857" y="162250"/>
            <a:ext cx="10357594" cy="81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Возвраты по имущественным и </a:t>
            </a:r>
          </a:p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социальным вычетам по НДФЛ 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958399"/>
              </p:ext>
            </p:extLst>
          </p:nvPr>
        </p:nvGraphicFramePr>
        <p:xfrm>
          <a:off x="1379243" y="1637415"/>
          <a:ext cx="9257433" cy="38957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6148">
                  <a:extLst>
                    <a:ext uri="{9D8B030D-6E8A-4147-A177-3AD203B41FA5}">
                      <a16:colId xmlns:a16="http://schemas.microsoft.com/office/drawing/2014/main" xmlns="" val="2695157862"/>
                    </a:ext>
                  </a:extLst>
                </a:gridCol>
                <a:gridCol w="2423417">
                  <a:extLst>
                    <a:ext uri="{9D8B030D-6E8A-4147-A177-3AD203B41FA5}">
                      <a16:colId xmlns:a16="http://schemas.microsoft.com/office/drawing/2014/main" xmlns="" val="384012305"/>
                    </a:ext>
                  </a:extLst>
                </a:gridCol>
                <a:gridCol w="3065769">
                  <a:extLst>
                    <a:ext uri="{9D8B030D-6E8A-4147-A177-3AD203B41FA5}">
                      <a16:colId xmlns:a16="http://schemas.microsoft.com/office/drawing/2014/main" xmlns="" val="699593585"/>
                    </a:ext>
                  </a:extLst>
                </a:gridCol>
                <a:gridCol w="2912099">
                  <a:extLst>
                    <a:ext uri="{9D8B030D-6E8A-4147-A177-3AD203B41FA5}">
                      <a16:colId xmlns:a16="http://schemas.microsoft.com/office/drawing/2014/main" xmlns="" val="2302390233"/>
                    </a:ext>
                  </a:extLst>
                </a:gridCol>
              </a:tblGrid>
              <a:tr h="797277"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 п/п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840" marR="7840" marT="78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месяцев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 возврата НДФЛ,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тыс. руб.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30299"/>
                  </a:ext>
                </a:extLst>
              </a:tr>
              <a:tr h="8172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доля города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1065852"/>
                  </a:ext>
                </a:extLst>
              </a:tr>
              <a:tr h="450179">
                <a:tc>
                  <a:txBody>
                    <a:bodyPr/>
                    <a:lstStyle/>
                    <a:p>
                      <a:pPr marL="72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ahoma" pitchFamily="34" charset="0"/>
                          <a:cs typeface="Tahoma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1 802 025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528 287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541564"/>
                  </a:ext>
                </a:extLst>
              </a:tr>
              <a:tr h="477041">
                <a:tc>
                  <a:txBody>
                    <a:bodyPr/>
                    <a:lstStyle/>
                    <a:p>
                      <a:pPr marL="7200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2 161 317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641 319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284160"/>
                  </a:ext>
                </a:extLst>
              </a:tr>
              <a:tr h="474896">
                <a:tc>
                  <a:txBody>
                    <a:bodyPr/>
                    <a:lstStyle/>
                    <a:p>
                      <a:pPr marL="72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2 321 288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622 843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616019"/>
                  </a:ext>
                </a:extLst>
              </a:tr>
              <a:tr h="459293">
                <a:tc>
                  <a:txBody>
                    <a:bodyPr/>
                    <a:lstStyle/>
                    <a:p>
                      <a:pPr marL="7200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2 318 479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637 172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8355649"/>
                  </a:ext>
                </a:extLst>
              </a:tr>
              <a:tr h="419808">
                <a:tc>
                  <a:txBody>
                    <a:bodyPr/>
                    <a:lstStyle/>
                    <a:p>
                      <a:pPr marL="72000" algn="ctr" defTabSz="914400" rtl="0" eaLnBrk="1" fontAlgn="ctr" latinLnBrk="0" hangingPunct="1">
                        <a:spcAft>
                          <a:spcPts val="0"/>
                        </a:spcAft>
                      </a:pP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8 603 109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2 429 621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307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0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408906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по налогам взимаемым в связи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применением УСН и патентной системы 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836558931"/>
              </p:ext>
            </p:extLst>
          </p:nvPr>
        </p:nvGraphicFramePr>
        <p:xfrm>
          <a:off x="1223916" y="1203277"/>
          <a:ext cx="915001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45977" y="3442121"/>
            <a:ext cx="609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96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090" y="4006817"/>
            <a:ext cx="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885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9650" y="4355382"/>
            <a:ext cx="76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601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586153" y="2482350"/>
            <a:ext cx="739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183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8473381" y="2376167"/>
            <a:ext cx="753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189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8484211" y="3712555"/>
            <a:ext cx="77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925</a:t>
            </a:r>
          </a:p>
        </p:txBody>
      </p:sp>
    </p:spTree>
    <p:extLst>
      <p:ext uri="{BB962C8B-B14F-4D97-AF65-F5344CB8AC3E}">
        <p14:creationId xmlns:p14="http://schemas.microsoft.com/office/powerpoint/2010/main" val="374895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313050" y="139019"/>
            <a:ext cx="10945623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ЗЕМЕЛЬНЫЙ НАЛОГ </a:t>
            </a:r>
            <a:endParaRPr lang="ru-RU" sz="23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рублей</a:t>
            </a:r>
            <a:r>
              <a:rPr 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)</a:t>
            </a:r>
            <a:endParaRPr lang="ru-RU" altLang="ru-RU" sz="23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623608984"/>
              </p:ext>
            </p:extLst>
          </p:nvPr>
        </p:nvGraphicFramePr>
        <p:xfrm>
          <a:off x="1175360" y="1395527"/>
          <a:ext cx="9221002" cy="453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2865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313049" y="139019"/>
            <a:ext cx="10945623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4472C4">
                    <a:lumMod val="75000"/>
                  </a:srgbClr>
                </a:solidFill>
                <a:latin typeface="Tahoma" pitchFamily="34" charset="0"/>
                <a:cs typeface="Tahoma" pitchFamily="34" charset="0"/>
              </a:rPr>
              <a:t>Налог на имущество физических лиц </a:t>
            </a:r>
            <a:endParaRPr lang="ru-RU" sz="2800" b="1" dirty="0" smtClean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300" b="1" dirty="0" smtClean="0">
                <a:solidFill>
                  <a:srgbClr val="4472C4">
                    <a:lumMod val="75000"/>
                  </a:srgb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sz="2300" b="1" dirty="0">
                <a:solidFill>
                  <a:srgbClr val="4472C4">
                    <a:lumMod val="75000"/>
                  </a:srgbClr>
                </a:solidFill>
                <a:latin typeface="Tahoma" pitchFamily="34" charset="0"/>
                <a:cs typeface="Tahoma" pitchFamily="34" charset="0"/>
              </a:rPr>
              <a:t>рублей</a:t>
            </a:r>
            <a:r>
              <a:rPr lang="ru-RU" sz="2300" b="1" dirty="0" smtClean="0">
                <a:solidFill>
                  <a:srgbClr val="4472C4">
                    <a:lumMod val="75000"/>
                  </a:srgbClr>
                </a:solidFill>
                <a:latin typeface="Tahoma" pitchFamily="34" charset="0"/>
                <a:cs typeface="Tahoma" pitchFamily="34" charset="0"/>
              </a:rPr>
              <a:t>)</a:t>
            </a:r>
            <a:endParaRPr lang="ru-RU" altLang="ru-RU" sz="2300" b="1" dirty="0">
              <a:solidFill>
                <a:srgbClr val="4472C4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469934584"/>
              </p:ext>
            </p:extLst>
          </p:nvPr>
        </p:nvGraphicFramePr>
        <p:xfrm>
          <a:off x="1175360" y="1395527"/>
          <a:ext cx="9221002" cy="453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 flipV="1">
            <a:off x="3938191" y="3936731"/>
            <a:ext cx="787813" cy="4235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 rot="19902082">
            <a:off x="3480866" y="3736676"/>
            <a:ext cx="14985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249%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 bwMode="auto">
          <a:xfrm flipV="1">
            <a:off x="6783622" y="2985430"/>
            <a:ext cx="906906" cy="4972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 rot="19902082">
            <a:off x="6378765" y="2751261"/>
            <a:ext cx="14985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121%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 rot="19902082">
            <a:off x="6535640" y="3257293"/>
            <a:ext cx="14985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6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313050" y="139019"/>
            <a:ext cx="10945623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собственным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2025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</a:t>
            </a: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руб.)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830022"/>
              </p:ext>
            </p:extLst>
          </p:nvPr>
        </p:nvGraphicFramePr>
        <p:xfrm>
          <a:off x="680223" y="1514767"/>
          <a:ext cx="10593659" cy="4705060"/>
        </p:xfrm>
        <a:graphic>
          <a:graphicData uri="http://schemas.openxmlformats.org/drawingml/2006/table">
            <a:tbl>
              <a:tblPr/>
              <a:tblGrid>
                <a:gridCol w="53864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91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13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67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1735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2025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01.10.2025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(норма 75%)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9 363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7 266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45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6 868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5 583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24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Акцизы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261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Налоги на совокупный доход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1 479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1 115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69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0701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191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4605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Госпошлина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187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226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5955331"/>
                  </a:ext>
                </a:extLst>
              </a:tr>
              <a:tr h="332614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3877439"/>
                  </a:ext>
                </a:extLst>
              </a:tr>
              <a:tr h="407091">
                <a:tc>
                  <a:txBody>
                    <a:bodyPr/>
                    <a:lstStyle/>
                    <a:p>
                      <a:pPr marL="0" marR="0" lvl="0" indent="1080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806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1 024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5240865"/>
                  </a:ext>
                </a:extLst>
              </a:tr>
              <a:tr h="605988">
                <a:tc>
                  <a:txBody>
                    <a:bodyPr/>
                    <a:lstStyle/>
                    <a:p>
                      <a:pPr marL="85725" indent="22225" algn="l" rtl="0" fontAlgn="ctr">
                        <a:spcBef>
                          <a:spcPts val="0"/>
                        </a:spcBef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ИТОГО НАЛОГОВЫЕ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НЕНАЛОГОВЫЕ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10 169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8 290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455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520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462842" y="124741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</a:t>
            </a:r>
            <a:endParaRPr lang="ru-RU" altLang="ru-RU" sz="32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fontAlgn="b">
              <a:defRPr/>
            </a:pPr>
            <a:r>
              <a:rPr lang="ru-RU" altLang="ru-RU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неналоговых доходов</a:t>
            </a:r>
            <a:r>
              <a:rPr lang="en-US" altLang="ru-RU" sz="32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руб.)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684036061"/>
              </p:ext>
            </p:extLst>
          </p:nvPr>
        </p:nvGraphicFramePr>
        <p:xfrm>
          <a:off x="1626669" y="1462141"/>
          <a:ext cx="8922620" cy="4495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8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015632" y="116270"/>
            <a:ext cx="968556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Отчет об исполнении  плановых назначений </a:t>
            </a:r>
          </a:p>
          <a:p>
            <a:pPr fontAlgn="b">
              <a:defRPr/>
            </a:pPr>
            <a:r>
              <a:rPr lang="ru-RU" altLang="ru-RU" sz="23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неналоговым доходам</a:t>
            </a:r>
            <a:r>
              <a:rPr lang="en-US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fontAlgn="b">
              <a:defRPr/>
            </a:pPr>
            <a:r>
              <a:rPr lang="ru-RU" altLang="ru-RU" sz="23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2025 года (млн руб.)</a:t>
            </a:r>
            <a:endParaRPr lang="ru-RU" altLang="ru-RU" sz="23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525635"/>
              </p:ext>
            </p:extLst>
          </p:nvPr>
        </p:nvGraphicFramePr>
        <p:xfrm>
          <a:off x="680224" y="1489199"/>
          <a:ext cx="10593658" cy="4823149"/>
        </p:xfrm>
        <a:graphic>
          <a:graphicData uri="http://schemas.openxmlformats.org/drawingml/2006/table">
            <a:tbl>
              <a:tblPr/>
              <a:tblGrid>
                <a:gridCol w="4880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9478">
                  <a:extLst>
                    <a:ext uri="{9D8B030D-6E8A-4147-A177-3AD203B41FA5}">
                      <a16:colId xmlns:a16="http://schemas.microsoft.com/office/drawing/2014/main" xmlns="" val="3844961905"/>
                    </a:ext>
                  </a:extLst>
                </a:gridCol>
                <a:gridCol w="1844410">
                  <a:extLst>
                    <a:ext uri="{9D8B030D-6E8A-4147-A177-3AD203B41FA5}">
                      <a16:colId xmlns:a16="http://schemas.microsoft.com/office/drawing/2014/main" xmlns="" val="4269572713"/>
                    </a:ext>
                  </a:extLst>
                </a:gridCol>
                <a:gridCol w="1969306">
                  <a:extLst>
                    <a:ext uri="{9D8B030D-6E8A-4147-A177-3AD203B41FA5}">
                      <a16:colId xmlns:a16="http://schemas.microsoft.com/office/drawing/2014/main" xmlns="" val="3126651883"/>
                    </a:ext>
                  </a:extLst>
                </a:gridCol>
              </a:tblGrid>
              <a:tr h="89726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доходов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2025 год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Факт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01.10.2025 года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выполнения плана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40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806</a:t>
                      </a: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1 024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802" marR="8802" marT="88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127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42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Арендная плата за землю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459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610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B4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133</a:t>
                      </a:r>
                      <a:endParaRPr lang="ru-RU" sz="1800" b="1" i="0" u="none" strike="noStrike" dirty="0">
                        <a:solidFill>
                          <a:srgbClr val="B4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872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сдачи в аренду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264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поступления от использования имущества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205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163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577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105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4415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Штрафы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672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itchFamily="34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itchFamily="34" charset="0"/>
                        <a:defRPr sz="1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600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Прочие неналоговые доходы</a:t>
                      </a:r>
                    </a:p>
                  </a:txBody>
                  <a:tcPr marL="33746" marR="3374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7589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20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Поступление межбюджетных трансфертов </a:t>
            </a:r>
            <a:b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2020 – 2025 годы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(млн руб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.)</a:t>
            </a: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483652299"/>
              </p:ext>
            </p:extLst>
          </p:nvPr>
        </p:nvGraphicFramePr>
        <p:xfrm>
          <a:off x="1095042" y="1571626"/>
          <a:ext cx="9825838" cy="4867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02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629113" y="162250"/>
            <a:ext cx="8757694" cy="9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fontAlgn="b">
              <a:defRPr/>
            </a:pP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Структура безвозмездных поступлений </a:t>
            </a:r>
            <a:endParaRPr lang="ru-RU" altLang="ru-RU" sz="2600" b="1" dirty="0" smtClean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lvl="0" fontAlgn="b">
              <a:defRPr/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 9 месяцев 2025 года</a:t>
            </a:r>
            <a:endParaRPr lang="ru-RU" altLang="ru-RU" sz="2600" b="1" dirty="0">
              <a:solidFill>
                <a:schemeClr val="accent5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259792036"/>
              </p:ext>
            </p:extLst>
          </p:nvPr>
        </p:nvGraphicFramePr>
        <p:xfrm>
          <a:off x="1897019" y="1372956"/>
          <a:ext cx="7417777" cy="5310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367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4"/>
          <p:cNvSpPr txBox="1"/>
          <p:nvPr/>
        </p:nvSpPr>
        <p:spPr bwMode="auto">
          <a:xfrm>
            <a:off x="1533006" y="307713"/>
            <a:ext cx="8714796" cy="576262"/>
          </a:xfrm>
          <a:prstGeom prst="rect">
            <a:avLst/>
          </a:prstGeom>
          <a:noFill/>
          <a:ln>
            <a:noFill/>
          </a:ln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5pPr>
            <a:lvl6pPr marL="454533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6pPr>
            <a:lvl7pPr marL="909069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7pPr>
            <a:lvl8pPr marL="1363616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8pPr>
            <a:lvl9pPr marL="1818134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Задолженность в консолидированный бюджет Республики Татарстан (млн руб.)</a:t>
            </a: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Arimo"/>
              <a:ea typeface="Arimo"/>
              <a:cs typeface="Arimo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37634"/>
              </p:ext>
            </p:extLst>
          </p:nvPr>
        </p:nvGraphicFramePr>
        <p:xfrm>
          <a:off x="1188633" y="1533816"/>
          <a:ext cx="9910710" cy="4743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7603958" y="4118601"/>
            <a:ext cx="930697" cy="245832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"/>
          <p:cNvSpPr txBox="1"/>
          <p:nvPr/>
        </p:nvSpPr>
        <p:spPr>
          <a:xfrm rot="20695700">
            <a:off x="7340770" y="3843663"/>
            <a:ext cx="1457072" cy="359295"/>
          </a:xfrm>
          <a:prstGeom prst="rect">
            <a:avLst/>
          </a:prstGeom>
          <a:ln>
            <a:noFill/>
          </a:ln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defTabSz="914354" rtl="0"/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+ 41</a:t>
            </a:r>
            <a:r>
              <a:rPr lang="ru-RU" sz="1400" b="1" kern="1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kern="12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 руб.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7603958" y="4995944"/>
            <a:ext cx="1006808" cy="107664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"/>
          <p:cNvSpPr txBox="1"/>
          <p:nvPr/>
        </p:nvSpPr>
        <p:spPr>
          <a:xfrm rot="380114">
            <a:off x="7350019" y="4670929"/>
            <a:ext cx="1417040" cy="35929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defTabSz="914354" rtl="0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- 15</a:t>
            </a:r>
            <a:r>
              <a:rPr lang="ru-RU" sz="1400" b="1" kern="1200" dirty="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kern="1200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69417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0" y="307713"/>
            <a:ext cx="8899323" cy="72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Задолженность в консолидированный бюджет </a:t>
            </a:r>
            <a:r>
              <a:rPr kumimoji="0" lang="ru-RU" alt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Республики Татарстан</a:t>
            </a:r>
            <a:endParaRPr kumimoji="0" lang="ru-RU" altLang="ru-RU" sz="2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19957"/>
              </p:ext>
            </p:extLst>
          </p:nvPr>
        </p:nvGraphicFramePr>
        <p:xfrm>
          <a:off x="1095042" y="1517903"/>
          <a:ext cx="9825838" cy="4492252"/>
        </p:xfrm>
        <a:graphic>
          <a:graphicData uri="http://schemas.openxmlformats.org/drawingml/2006/table">
            <a:tbl>
              <a:tblPr/>
              <a:tblGrid>
                <a:gridCol w="3541562">
                  <a:extLst>
                    <a:ext uri="{9D8B030D-6E8A-4147-A177-3AD203B41FA5}">
                      <a16:colId xmlns:a16="http://schemas.microsoft.com/office/drawing/2014/main" xmlns="" val="2238535031"/>
                    </a:ext>
                  </a:extLst>
                </a:gridCol>
                <a:gridCol w="1571069">
                  <a:extLst>
                    <a:ext uri="{9D8B030D-6E8A-4147-A177-3AD203B41FA5}">
                      <a16:colId xmlns:a16="http://schemas.microsoft.com/office/drawing/2014/main" xmlns="" val="1826267733"/>
                    </a:ext>
                  </a:extLst>
                </a:gridCol>
                <a:gridCol w="1571069">
                  <a:extLst>
                    <a:ext uri="{9D8B030D-6E8A-4147-A177-3AD203B41FA5}">
                      <a16:colId xmlns:a16="http://schemas.microsoft.com/office/drawing/2014/main" xmlns="" val="3172822399"/>
                    </a:ext>
                  </a:extLst>
                </a:gridCol>
                <a:gridCol w="1571069">
                  <a:extLst>
                    <a:ext uri="{9D8B030D-6E8A-4147-A177-3AD203B41FA5}">
                      <a16:colId xmlns:a16="http://schemas.microsoft.com/office/drawing/2014/main" xmlns="" val="1692591857"/>
                    </a:ext>
                  </a:extLst>
                </a:gridCol>
                <a:gridCol w="1571069">
                  <a:extLst>
                    <a:ext uri="{9D8B030D-6E8A-4147-A177-3AD203B41FA5}">
                      <a16:colId xmlns:a16="http://schemas.microsoft.com/office/drawing/2014/main" xmlns="" val="3815569209"/>
                    </a:ext>
                  </a:extLst>
                </a:gridCol>
              </a:tblGrid>
              <a:tr h="68994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Наименование налога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Сумма задолженности, </a:t>
                      </a:r>
                      <a:b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в тыс. руб.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рост </a:t>
                      </a:r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к 01.10.2024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5618386"/>
                  </a:ext>
                </a:extLst>
              </a:tr>
              <a:tr h="689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 01.10.2024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 01.10.2025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сумма, </a:t>
                      </a:r>
                      <a:b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в тыс. руб.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%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8398751"/>
                  </a:ext>
                </a:extLst>
              </a:tr>
              <a:tr h="666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166 238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185 949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19 711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3322774"/>
                  </a:ext>
                </a:extLst>
              </a:tr>
              <a:tr h="487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Акцизы</a:t>
                      </a:r>
                      <a:endParaRPr lang="ru-RU" sz="1800" b="1" i="0" u="none" strike="noStrike" dirty="0">
                        <a:solidFill>
                          <a:srgbClr val="2F5597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53 793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140 472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86 679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261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623585"/>
                  </a:ext>
                </a:extLst>
              </a:tr>
              <a:tr h="693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 smtClean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Упрощенная система налогообложения</a:t>
                      </a:r>
                      <a:endParaRPr lang="ru-RU" sz="1800" b="1" i="0" u="none" strike="noStrike" kern="1200" dirty="0">
                        <a:solidFill>
                          <a:srgbClr val="2F5597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61 293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79 441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18 148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6113276"/>
                  </a:ext>
                </a:extLst>
              </a:tr>
              <a:tr h="666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Транспортный налог организаций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10 693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19 252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8 559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180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8073665"/>
                  </a:ext>
                </a:extLst>
              </a:tr>
              <a:tr h="598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4 236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22 661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18 425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535</a:t>
                      </a:r>
                    </a:p>
                  </a:txBody>
                  <a:tcPr marL="7926" marR="7926" marT="79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3931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14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Задолженность по 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налогам </a:t>
            </a:r>
            <a:r>
              <a:rPr kumimoji="0" lang="ru-RU" alt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на 01.10.2025</a:t>
            </a:r>
            <a:endParaRPr kumimoji="0" lang="ru-RU" altLang="ru-RU" sz="25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805633"/>
              </p:ext>
            </p:extLst>
          </p:nvPr>
        </p:nvGraphicFramePr>
        <p:xfrm>
          <a:off x="908857" y="1272778"/>
          <a:ext cx="10250209" cy="5074066"/>
        </p:xfrm>
        <a:graphic>
          <a:graphicData uri="http://schemas.openxmlformats.org/drawingml/2006/table">
            <a:tbl>
              <a:tblPr/>
              <a:tblGrid>
                <a:gridCol w="1106210">
                  <a:extLst>
                    <a:ext uri="{9D8B030D-6E8A-4147-A177-3AD203B41FA5}">
                      <a16:colId xmlns:a16="http://schemas.microsoft.com/office/drawing/2014/main" xmlns="" val="787145961"/>
                    </a:ext>
                  </a:extLst>
                </a:gridCol>
                <a:gridCol w="7128933">
                  <a:extLst>
                    <a:ext uri="{9D8B030D-6E8A-4147-A177-3AD203B41FA5}">
                      <a16:colId xmlns:a16="http://schemas.microsoft.com/office/drawing/2014/main" xmlns="" val="3319459910"/>
                    </a:ext>
                  </a:extLst>
                </a:gridCol>
                <a:gridCol w="2015066">
                  <a:extLst>
                    <a:ext uri="{9D8B030D-6E8A-4147-A177-3AD203B41FA5}">
                      <a16:colId xmlns:a16="http://schemas.microsoft.com/office/drawing/2014/main" xmlns="" val="711288995"/>
                    </a:ext>
                  </a:extLst>
                </a:gridCol>
              </a:tblGrid>
              <a:tr h="907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Налог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Сумма задолженности, тыс. руб.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3728762"/>
                  </a:ext>
                </a:extLst>
              </a:tr>
              <a:tr h="437364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в связи с несвоевременной уплатой текущих начислений: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8613648"/>
                  </a:ext>
                </a:extLst>
              </a:tr>
              <a:tr h="61124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НДФЛ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АО «Камский трест по строительству автомобильных дорог и аэродромов»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5 990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1084258"/>
                  </a:ext>
                </a:extLst>
              </a:tr>
              <a:tr h="409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ЗАО «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Камдорстрой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Автобаза-48»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3 792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77064802"/>
                  </a:ext>
                </a:extLst>
              </a:tr>
              <a:tr h="409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ООО «Футбольный клуб КАМАЗ» 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2 648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9591813"/>
                  </a:ext>
                </a:extLst>
              </a:tr>
              <a:tr h="310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ООО «Проект-Сервис»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2 102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6846934"/>
                  </a:ext>
                </a:extLst>
              </a:tr>
              <a:tr h="447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Акцизы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 ОАО «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Булгарпиво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»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140 472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3009127"/>
                  </a:ext>
                </a:extLst>
              </a:tr>
              <a:tr h="4099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УСН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ИП Костевич Тимур Владиславович 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2 871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9362213"/>
                  </a:ext>
                </a:extLst>
              </a:tr>
              <a:tr h="409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ИП Логинов Максим Николаевич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2 341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6292221"/>
                  </a:ext>
                </a:extLst>
              </a:tr>
              <a:tr h="310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ООО «Проект-Сервис» 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2 133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00307109"/>
                  </a:ext>
                </a:extLst>
              </a:tr>
              <a:tr h="409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ИП Ахметзянова Марьям Эрнестовна 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1 522</a:t>
                      </a:r>
                    </a:p>
                  </a:txBody>
                  <a:tcPr marL="7101" marR="7101" marT="71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1766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80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715" y="162250"/>
            <a:ext cx="691142" cy="86718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1095041" y="1127314"/>
            <a:ext cx="9825839" cy="21728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62581" y="307713"/>
            <a:ext cx="8714796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3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Задолженность по 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налогам </a:t>
            </a:r>
            <a:r>
              <a:rPr kumimoji="0" lang="ru-RU" alt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на 01.10.2025</a:t>
            </a:r>
            <a:endParaRPr kumimoji="0" lang="ru-RU" altLang="ru-RU" sz="25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9718"/>
              </p:ext>
            </p:extLst>
          </p:nvPr>
        </p:nvGraphicFramePr>
        <p:xfrm>
          <a:off x="796837" y="1272778"/>
          <a:ext cx="10422245" cy="5404554"/>
        </p:xfrm>
        <a:graphic>
          <a:graphicData uri="http://schemas.openxmlformats.org/drawingml/2006/table">
            <a:tbl>
              <a:tblPr/>
              <a:tblGrid>
                <a:gridCol w="1212213">
                  <a:extLst>
                    <a:ext uri="{9D8B030D-6E8A-4147-A177-3AD203B41FA5}">
                      <a16:colId xmlns:a16="http://schemas.microsoft.com/office/drawing/2014/main" xmlns="" val="3729888696"/>
                    </a:ext>
                  </a:extLst>
                </a:gridCol>
                <a:gridCol w="6955197">
                  <a:extLst>
                    <a:ext uri="{9D8B030D-6E8A-4147-A177-3AD203B41FA5}">
                      <a16:colId xmlns:a16="http://schemas.microsoft.com/office/drawing/2014/main" xmlns="" val="1615382846"/>
                    </a:ext>
                  </a:extLst>
                </a:gridCol>
                <a:gridCol w="2254835">
                  <a:extLst>
                    <a:ext uri="{9D8B030D-6E8A-4147-A177-3AD203B41FA5}">
                      <a16:colId xmlns:a16="http://schemas.microsoft.com/office/drawing/2014/main" xmlns="" val="2171551492"/>
                    </a:ext>
                  </a:extLst>
                </a:gridCol>
              </a:tblGrid>
              <a:tr h="8586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Налог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Наименование организации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Сумма задолженности, тыс. руб.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392167"/>
                  </a:ext>
                </a:extLst>
              </a:tr>
              <a:tr h="422546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в связи с несвоевременной уплатой текущих начислений: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8572261"/>
                  </a:ext>
                </a:extLst>
              </a:tr>
              <a:tr h="29102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Земельный налог</a:t>
                      </a:r>
                    </a:p>
                  </a:txBody>
                  <a:tcPr marL="6953" marR="6953" marT="6953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Дайнамик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Инвестментс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Лтд 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10 076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7833189"/>
                  </a:ext>
                </a:extLst>
              </a:tr>
              <a:tr h="381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ЗАО «Премьер парк» - Управляющая компания»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2 864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28869974"/>
                  </a:ext>
                </a:extLst>
              </a:tr>
              <a:tr h="29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ООО «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Чаллы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Яр»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1 525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30651638"/>
                  </a:ext>
                </a:extLst>
              </a:tr>
              <a:tr h="574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АО «Камский трест по строительству автомобильных дорог и аэродромов»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889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13683933"/>
                  </a:ext>
                </a:extLst>
              </a:tr>
              <a:tr h="29102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Транспортный налог</a:t>
                      </a:r>
                    </a:p>
                  </a:txBody>
                  <a:tcPr marL="6953" marR="6953" marT="6953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ЗАО «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Камдорстрой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Автобаза-48»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2 297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1766794"/>
                  </a:ext>
                </a:extLst>
              </a:tr>
              <a:tr h="574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АО «Камский трест по строительству автомобильных дорог и аэродромов»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911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43321994"/>
                  </a:ext>
                </a:extLst>
              </a:tr>
              <a:tr h="29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ООО «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Автокомпонент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» 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464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1566292"/>
                  </a:ext>
                </a:extLst>
              </a:tr>
              <a:tr h="29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ООО «БНК-Транс НЧ»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321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0612371"/>
                  </a:ext>
                </a:extLst>
              </a:tr>
              <a:tr h="418995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1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в </a:t>
                      </a:r>
                      <a:r>
                        <a:rPr lang="ru-RU" sz="1900" b="1" i="0" u="none" strike="noStrike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</a:rPr>
                        <a:t>связи с доначислениями по результатам камеральной налоговой проверки: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3601019"/>
                  </a:ext>
                </a:extLst>
              </a:tr>
              <a:tr h="394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НДФЛ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ИП Колотилов Сергей Юрьевич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4 306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2811258"/>
                  </a:ext>
                </a:extLst>
              </a:tr>
              <a:tr h="3238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УСН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 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Хасаншина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Милявшя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Газизжановна</a:t>
                      </a:r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2F5597"/>
                          </a:solidFill>
                          <a:effectLst/>
                          <a:latin typeface="Tahoma" panose="020B0604030504040204" pitchFamily="34" charset="0"/>
                        </a:rPr>
                        <a:t>2 401</a:t>
                      </a:r>
                    </a:p>
                  </a:txBody>
                  <a:tcPr marL="6953" marR="6953" marT="6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889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84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21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79642" y="581277"/>
            <a:ext cx="10294241" cy="56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Расходы бюджета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города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Набережные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Челны</a:t>
            </a:r>
          </a:p>
          <a:p>
            <a:pPr defTabSz="906463">
              <a:defRPr/>
            </a:pP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(млн руб.)</a:t>
            </a:r>
          </a:p>
          <a:p>
            <a:pPr defTabSz="906463">
              <a:defRPr/>
            </a:pP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Arimo"/>
              <a:ea typeface="Arimo"/>
              <a:cs typeface="Arimo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874865912"/>
              </p:ext>
            </p:extLst>
          </p:nvPr>
        </p:nvGraphicFramePr>
        <p:xfrm>
          <a:off x="1110949" y="1459823"/>
          <a:ext cx="10031626" cy="5261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Выгнутая вверх стрелка 8"/>
          <p:cNvSpPr/>
          <p:nvPr/>
        </p:nvSpPr>
        <p:spPr>
          <a:xfrm rot="20604467">
            <a:off x="6939480" y="1730300"/>
            <a:ext cx="1450874" cy="702326"/>
          </a:xfrm>
          <a:prstGeom prst="curved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22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2033500" y="273283"/>
            <a:ext cx="8088216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Экономическая структура бюджета города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 9 месяцев 2025 года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(%)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445218486"/>
              </p:ext>
            </p:extLst>
          </p:nvPr>
        </p:nvGraphicFramePr>
        <p:xfrm>
          <a:off x="270129" y="1308545"/>
          <a:ext cx="10720430" cy="520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162" y="36956"/>
            <a:ext cx="810838" cy="12193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40" y="269231"/>
            <a:ext cx="646232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23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80224" y="1215483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21302" y="269231"/>
            <a:ext cx="9013372" cy="73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Функциональная структура расходов бюджета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города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9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месяцев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2025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года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(тыс.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руб.)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722394312"/>
              </p:ext>
            </p:extLst>
          </p:nvPr>
        </p:nvGraphicFramePr>
        <p:xfrm>
          <a:off x="988471" y="1334904"/>
          <a:ext cx="9746203" cy="510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162" y="36956"/>
            <a:ext cx="810838" cy="12193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40" y="269231"/>
            <a:ext cx="646232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24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97312" y="1306280"/>
            <a:ext cx="10593659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4"/>
          <p:cNvSpPr txBox="1">
            <a:spLocks/>
          </p:cNvSpPr>
          <p:nvPr/>
        </p:nvSpPr>
        <p:spPr bwMode="auto">
          <a:xfrm>
            <a:off x="178420" y="160546"/>
            <a:ext cx="10945382" cy="112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spcBef>
                <a:spcPts val="0"/>
              </a:spcBef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Расходы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бюджета</a:t>
            </a:r>
          </a:p>
          <a:p>
            <a:pPr fontAlgn="b">
              <a:spcBef>
                <a:spcPts val="0"/>
              </a:spcBef>
            </a:pP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за 9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месяцев </a:t>
            </a:r>
            <a:r>
              <a:rPr lang="ru-RU" alt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2025 </a:t>
            </a:r>
            <a:r>
              <a:rPr lang="ru-RU" alt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года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(тыс.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cs typeface="Tahoma" pitchFamily="34" charset="0"/>
              </a:rPr>
              <a:t>руб.)</a:t>
            </a:r>
            <a:endParaRPr lang="en-US" sz="2600" b="1" dirty="0">
              <a:solidFill>
                <a:schemeClr val="accent5">
                  <a:lumMod val="75000"/>
                </a:schemeClr>
              </a:solidFill>
              <a:latin typeface="Arimo"/>
              <a:cs typeface="Tahoma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000828"/>
              </p:ext>
            </p:extLst>
          </p:nvPr>
        </p:nvGraphicFramePr>
        <p:xfrm>
          <a:off x="515422" y="1481583"/>
          <a:ext cx="11157440" cy="4797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268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37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03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545">
                  <a:extLst>
                    <a:ext uri="{9D8B030D-6E8A-4147-A177-3AD203B41FA5}">
                      <a16:colId xmlns:a16="http://schemas.microsoft.com/office/drawing/2014/main" xmlns="" val="1676850746"/>
                    </a:ext>
                  </a:extLst>
                </a:gridCol>
              </a:tblGrid>
              <a:tr h="416676"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Исполнение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исп.</a:t>
                      </a:r>
                      <a:endParaRPr lang="ru-RU" dirty="0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 </a:t>
                      </a:r>
                      <a:r>
                        <a:rPr lang="ru-RU" sz="1800" b="1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«Национальная экономика»,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08000"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2 303 411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1 650 618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401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в области автомобильного транспорта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1 072 387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819 065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30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Дорожное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хозяйство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1 182 666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801 542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86151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Мероприятия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землеустройству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34 935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20 137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893">
                <a:tc>
                  <a:txBody>
                    <a:bodyPr/>
                    <a:lstStyle/>
                    <a:p>
                      <a:pPr marL="0" indent="108000" algn="l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354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13 423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9 874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987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2. «Жилищно-коммунальное хозяйство», в том числе: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08000"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1 199 140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965 458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4813320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Капитальный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ремонт жилого фонда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267 347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267 347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8244980"/>
                  </a:ext>
                </a:extLst>
              </a:tr>
              <a:tr h="515816">
                <a:tc>
                  <a:txBody>
                    <a:bodyPr/>
                    <a:lstStyle/>
                    <a:p>
                      <a:pPr indent="108000" algn="l" fontAlgn="t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Содержание </a:t>
                      </a:r>
                      <a:r>
                        <a:rPr lang="ru-RU" sz="1800" b="1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ремонт сетей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уличного освещения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179 693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122 669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68,3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9527582"/>
                  </a:ext>
                </a:extLst>
              </a:tr>
              <a:tr h="468923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Озеленение города, содержание парков и скверов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624 765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496 244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966134"/>
                  </a:ext>
                </a:extLst>
              </a:tr>
              <a:tr h="297455">
                <a:tc>
                  <a:txBody>
                    <a:bodyPr/>
                    <a:lstStyle/>
                    <a:p>
                      <a:pPr indent="108000" algn="l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Прочие расходы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0800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127 335</a:t>
                      </a: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79 198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62,2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74" marR="3674" marT="36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8048637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266381" y="47263"/>
            <a:ext cx="812957" cy="12202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40" y="269231"/>
            <a:ext cx="646232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8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1" y="376334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584244"/>
              </p:ext>
            </p:extLst>
          </p:nvPr>
        </p:nvGraphicFramePr>
        <p:xfrm>
          <a:off x="865413" y="1354663"/>
          <a:ext cx="10408470" cy="5166630"/>
        </p:xfrm>
        <a:graphic>
          <a:graphicData uri="http://schemas.openxmlformats.org/drawingml/2006/table">
            <a:tbl>
              <a:tblPr/>
              <a:tblGrid>
                <a:gridCol w="2694216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4824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9959">
                  <a:extLst>
                    <a:ext uri="{9D8B030D-6E8A-4147-A177-3AD203B41FA5}">
                      <a16:colId xmlns:a16="http://schemas.microsoft.com/office/drawing/2014/main" xmlns="" val="2985609174"/>
                    </a:ext>
                  </a:extLst>
                </a:gridCol>
                <a:gridCol w="1329783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5873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327738"/>
                  </a:ext>
                </a:extLst>
              </a:tr>
              <a:tr h="15578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на бесплатное питание обучающихся </a:t>
                      </a:r>
                    </a:p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691,7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316,8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14977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на содержание детей в семье опекуна и приемной семье, вознаграждение приемному родителю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90,0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62,0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8744661"/>
                  </a:ext>
                </a:extLst>
              </a:tr>
              <a:tr h="15236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на возмещение части родительской платы за присмотр и уход за ребенком в детском саду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159,4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14,3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69" y="2014809"/>
            <a:ext cx="2442795" cy="1386631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69" y="5066497"/>
            <a:ext cx="2442795" cy="137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атеринский капитал: выплаты по-новому ::Выксунский рабочи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69" y="3540618"/>
            <a:ext cx="2442795" cy="138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1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26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1" y="376334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363677"/>
              </p:ext>
            </p:extLst>
          </p:nvPr>
        </p:nvGraphicFramePr>
        <p:xfrm>
          <a:off x="865413" y="1354663"/>
          <a:ext cx="10408470" cy="5020730"/>
        </p:xfrm>
        <a:graphic>
          <a:graphicData uri="http://schemas.openxmlformats.org/drawingml/2006/table">
            <a:tbl>
              <a:tblPr/>
              <a:tblGrid>
                <a:gridCol w="2535404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49833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9959">
                  <a:extLst>
                    <a:ext uri="{9D8B030D-6E8A-4147-A177-3AD203B41FA5}">
                      <a16:colId xmlns:a16="http://schemas.microsoft.com/office/drawing/2014/main" xmlns="" val="2985609174"/>
                    </a:ext>
                  </a:extLst>
                </a:gridCol>
                <a:gridCol w="1329783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5873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327738"/>
                  </a:ext>
                </a:extLst>
              </a:tr>
              <a:tr h="16962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cs typeface="Tahoma" pitchFamily="34" charset="0"/>
                      </a:endParaRPr>
                    </a:p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освобождение от родительской платы за содержание детей в детских садах, граждан, принимающих участие в специальной военной операции 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60,3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36,9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143814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дотация на удешевление стоимости путевок в загородные и пришкольные лагеря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n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189,8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160,6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8744661"/>
                  </a:ext>
                </a:extLst>
              </a:tr>
              <a:tr h="12988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трудоустройство подростков в каникулярное время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37,9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37,5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96" y="5176689"/>
            <a:ext cx="2364361" cy="12098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96" y="2016136"/>
            <a:ext cx="2364361" cy="1570083"/>
          </a:xfrm>
          <a:prstGeom prst="rect">
            <a:avLst/>
          </a:prstGeom>
        </p:spPr>
      </p:pic>
      <p:pic>
        <p:nvPicPr>
          <p:cNvPr id="2050" name="Picture 2" descr="https://avatars.mds.yandex.net/i?id=fc296e0b0d7e6d3c0b4a6b797561eda267e2df53-5232238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96" y="3725397"/>
            <a:ext cx="2364361" cy="127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27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27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1" y="376334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430831"/>
              </p:ext>
            </p:extLst>
          </p:nvPr>
        </p:nvGraphicFramePr>
        <p:xfrm>
          <a:off x="865413" y="1354663"/>
          <a:ext cx="10408470" cy="5017261"/>
        </p:xfrm>
        <a:graphic>
          <a:graphicData uri="http://schemas.openxmlformats.org/drawingml/2006/table">
            <a:tbl>
              <a:tblPr/>
              <a:tblGrid>
                <a:gridCol w="2535404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49833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9959">
                  <a:extLst>
                    <a:ext uri="{9D8B030D-6E8A-4147-A177-3AD203B41FA5}">
                      <a16:colId xmlns:a16="http://schemas.microsoft.com/office/drawing/2014/main" xmlns="" val="2985609174"/>
                    </a:ext>
                  </a:extLst>
                </a:gridCol>
                <a:gridCol w="1329783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5873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327738"/>
                  </a:ext>
                </a:extLst>
              </a:tr>
              <a:tr h="17645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cs typeface="Tahoma" pitchFamily="34" charset="0"/>
                        </a:rPr>
                        <a:t>на социальную поддержку ветеранов и инвалидов, детей – инвалидов и на проведение мероприятий, посвященных памятным датам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7,9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4,7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13659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cs typeface="Tahoma" pitchFamily="34" charset="0"/>
                        </a:rPr>
                        <a:t>оказание банных услуг льготной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cs typeface="Tahoma" pitchFamily="34" charset="0"/>
                        </a:rPr>
                        <a:t>категории населения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6,3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8744661"/>
                  </a:ext>
                </a:extLst>
              </a:tr>
              <a:tr h="12994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на проезд в сады-огороды льготной категории населения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20,0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16,0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8" r="10484" b="8294"/>
          <a:stretch/>
        </p:blipFill>
        <p:spPr bwMode="auto">
          <a:xfrm>
            <a:off x="988471" y="3835151"/>
            <a:ext cx="2338788" cy="1160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70" y="5134691"/>
            <a:ext cx="2338788" cy="120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avatars.mds.yandex.net/i?id=0870167f2473c1ef6062a777a214149bfb496b0b-12153883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70" y="2035147"/>
            <a:ext cx="2338788" cy="155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72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28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1" y="376334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Финансирование социальных расходов 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(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млн руб.)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865179"/>
              </p:ext>
            </p:extLst>
          </p:nvPr>
        </p:nvGraphicFramePr>
        <p:xfrm>
          <a:off x="865412" y="1496251"/>
          <a:ext cx="10408470" cy="4495246"/>
        </p:xfrm>
        <a:graphic>
          <a:graphicData uri="http://schemas.openxmlformats.org/drawingml/2006/table">
            <a:tbl>
              <a:tblPr/>
              <a:tblGrid>
                <a:gridCol w="2535404">
                  <a:extLst>
                    <a:ext uri="{9D8B030D-6E8A-4147-A177-3AD203B41FA5}">
                      <a16:colId xmlns:a16="http://schemas.microsoft.com/office/drawing/2014/main" xmlns="" val="952768432"/>
                    </a:ext>
                  </a:extLst>
                </a:gridCol>
                <a:gridCol w="49833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9959">
                  <a:extLst>
                    <a:ext uri="{9D8B030D-6E8A-4147-A177-3AD203B41FA5}">
                      <a16:colId xmlns:a16="http://schemas.microsoft.com/office/drawing/2014/main" xmlns="" val="2985609174"/>
                    </a:ext>
                  </a:extLst>
                </a:gridCol>
                <a:gridCol w="1329783">
                  <a:extLst>
                    <a:ext uri="{9D8B030D-6E8A-4147-A177-3AD203B41FA5}">
                      <a16:colId xmlns:a16="http://schemas.microsoft.com/office/drawing/2014/main" xmlns="" val="471730940"/>
                    </a:ext>
                  </a:extLst>
                </a:gridCol>
              </a:tblGrid>
              <a:tr h="58739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Наименование расходов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План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Касса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1327738"/>
                  </a:ext>
                </a:extLst>
              </a:tr>
              <a:tr h="136903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компенсация расходов, в связи с оказанием услуг </a:t>
                      </a:r>
                    </a:p>
                    <a:p>
                      <a:pPr algn="ctr" fontAlgn="ctr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общественного транспорта отдельным категориям граждан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48,2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42,9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958155"/>
                  </a:ext>
                </a:extLst>
              </a:tr>
              <a:tr h="116465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на</a:t>
                      </a: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cs typeface="Tahoma" pitchFamily="34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обеспечение жильем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n-ea"/>
                          <a:cs typeface="Tahoma" pitchFamily="34" charset="0"/>
                        </a:rPr>
                        <a:t>молодых семей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5,4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8744661"/>
                  </a:ext>
                </a:extLst>
              </a:tr>
              <a:tr h="137416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                             </a:t>
                      </a:r>
                      <a:endParaRPr lang="ru-RU" sz="16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cs typeface="Tahoma" pitchFamily="34" charset="0"/>
                        </a:rPr>
                        <a:t>на выплаты в виде стипендий студентам образовательных организаций высшего образования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18,5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mo"/>
                          <a:ea typeface="+mj-ea"/>
                          <a:cs typeface="Tahoma" pitchFamily="34" charset="0"/>
                        </a:rPr>
                        <a:t>5,0</a:t>
                      </a:r>
                      <a:endParaRPr lang="ru-RU" sz="18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mo"/>
                        <a:ea typeface="+mj-ea"/>
                        <a:cs typeface="Tahoma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7565225"/>
                  </a:ext>
                </a:extLst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4" b="13206"/>
          <a:stretch/>
        </p:blipFill>
        <p:spPr>
          <a:xfrm>
            <a:off x="965033" y="3519224"/>
            <a:ext cx="2338786" cy="975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15343" b="10681"/>
          <a:stretch/>
        </p:blipFill>
        <p:spPr>
          <a:xfrm>
            <a:off x="965033" y="2151017"/>
            <a:ext cx="2338786" cy="1217738"/>
          </a:xfrm>
          <a:prstGeom prst="rect">
            <a:avLst/>
          </a:prstGeom>
        </p:spPr>
      </p:pic>
      <p:pic>
        <p:nvPicPr>
          <p:cNvPr id="4098" name="Picture 2" descr="https://avatars.mds.yandex.net/i?id=f5ac782fee9456bcf3b9baf4275f21d5bce5f78a-9036239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33" y="4686435"/>
            <a:ext cx="2338786" cy="122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02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29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2" y="277952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06463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Arimo"/>
                <a:ea typeface="Arimo"/>
                <a:cs typeface="Arimo"/>
              </a:rPr>
              <a:t>Доход от оказания платных услуг муниципальными учреждениями в разрезе отраслей (тыс. руб.)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335092614"/>
              </p:ext>
            </p:extLst>
          </p:nvPr>
        </p:nvGraphicFramePr>
        <p:xfrm>
          <a:off x="644144" y="1616264"/>
          <a:ext cx="10825650" cy="4936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4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A150-C3F6-484C-9545-3166D88AB4DD}" type="slidenum">
              <a:rPr lang="ru-RU" smtClean="0"/>
              <a:pPr/>
              <a:t>30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2240" y="269231"/>
            <a:ext cx="10931643" cy="946253"/>
            <a:chOff x="342240" y="269230"/>
            <a:chExt cx="10931643" cy="94625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0" y="269230"/>
              <a:ext cx="646232" cy="810838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680224" y="1215483"/>
              <a:ext cx="10593659" cy="0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Заголовок 4"/>
          <p:cNvSpPr txBox="1">
            <a:spLocks/>
          </p:cNvSpPr>
          <p:nvPr/>
        </p:nvSpPr>
        <p:spPr bwMode="auto">
          <a:xfrm>
            <a:off x="988472" y="277952"/>
            <a:ext cx="1028541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12" tIns="45458" rIns="90912" bIns="4545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4533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0906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6361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1813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">
              <a:defRPr/>
            </a:pP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Задачи по исполнению бюджета </a:t>
            </a:r>
          </a:p>
          <a:p>
            <a:pPr fontAlgn="b">
              <a:defRPr/>
            </a:pP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2025 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года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31102" y="0"/>
            <a:ext cx="812957" cy="1220244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438149" y="1606646"/>
            <a:ext cx="955283" cy="1542902"/>
            <a:chOff x="0" y="1736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12" name="Шеврон 59"/>
            <p:cNvSpPr/>
            <p:nvPr/>
          </p:nvSpPr>
          <p:spPr>
            <a:xfrm rot="5400000">
              <a:off x="-166442" y="168178"/>
              <a:ext cx="1109616" cy="776731"/>
            </a:xfrm>
            <a:prstGeom prst="chevron">
              <a:avLst/>
            </a:prstGeom>
            <a:gradFill>
              <a:gsLst>
                <a:gs pos="0">
                  <a:srgbClr val="2C4D88"/>
                </a:gs>
                <a:gs pos="50000">
                  <a:srgbClr val="2C4D88"/>
                </a:gs>
                <a:gs pos="100000">
                  <a:srgbClr val="2C4D88"/>
                </a:gs>
              </a:gsLst>
            </a:gradFill>
            <a:ln>
              <a:solidFill>
                <a:schemeClr val="accent5">
                  <a:lumMod val="5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Шеврон 4"/>
            <p:cNvSpPr txBox="1"/>
            <p:nvPr/>
          </p:nvSpPr>
          <p:spPr>
            <a:xfrm>
              <a:off x="1" y="390102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393431" y="1765311"/>
            <a:ext cx="9880452" cy="1040015"/>
            <a:chOff x="776731" y="1737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16" name="Прямоугольник с двумя скругленными соседними углами 15"/>
            <p:cNvSpPr/>
            <p:nvPr/>
          </p:nvSpPr>
          <p:spPr>
            <a:xfrm rot="5400000">
              <a:off x="5356332" y="-4577864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5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776732" y="36945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dirty="0" smtClean="0">
                  <a:solidFill>
                    <a:schemeClr val="accent5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Повысить собираемость налогов </a:t>
              </a:r>
              <a:r>
                <a:rPr lang="ru-RU" sz="2000" b="1" dirty="0">
                  <a:solidFill>
                    <a:schemeClr val="accent5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и неналоговых платежей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38149" y="2599344"/>
            <a:ext cx="955283" cy="1508045"/>
            <a:chOff x="0" y="994434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20" name="Шеврон 55"/>
            <p:cNvSpPr/>
            <p:nvPr/>
          </p:nvSpPr>
          <p:spPr>
            <a:xfrm rot="5400000">
              <a:off x="-166442" y="1160876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>
                  <a:lumMod val="75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Шеврон 8"/>
            <p:cNvSpPr txBox="1"/>
            <p:nvPr/>
          </p:nvSpPr>
          <p:spPr>
            <a:xfrm>
              <a:off x="1" y="1382800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393431" y="2923479"/>
            <a:ext cx="9880452" cy="1040017"/>
            <a:chOff x="776731" y="994435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23" name="Прямоугольник с двумя скругленными соседними углами 22"/>
            <p:cNvSpPr/>
            <p:nvPr/>
          </p:nvSpPr>
          <p:spPr>
            <a:xfrm rot="5400000">
              <a:off x="5356332" y="-3585166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776732" y="1029643"/>
              <a:ext cx="9845243" cy="5691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Максимально сократить задолженность по собственным доходам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38149" y="3592042"/>
            <a:ext cx="955283" cy="1312857"/>
            <a:chOff x="0" y="1987132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26" name="Шеврон 51"/>
            <p:cNvSpPr/>
            <p:nvPr/>
          </p:nvSpPr>
          <p:spPr>
            <a:xfrm rot="5400000">
              <a:off x="-166442" y="2153574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Шеврон 12"/>
            <p:cNvSpPr txBox="1"/>
            <p:nvPr/>
          </p:nvSpPr>
          <p:spPr>
            <a:xfrm>
              <a:off x="1" y="2375498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375828" y="4158162"/>
            <a:ext cx="9880452" cy="1040020"/>
            <a:chOff x="776731" y="1987133"/>
            <a:chExt cx="9880452" cy="721250"/>
          </a:xfrm>
          <a:scene3d>
            <a:camera prst="orthographicFront"/>
            <a:lightRig rig="flat" dir="t"/>
          </a:scene3d>
        </p:grpSpPr>
        <p:sp>
          <p:nvSpPr>
            <p:cNvPr id="29" name="Прямоугольник с двумя скругленными соседними углами 28"/>
            <p:cNvSpPr/>
            <p:nvPr/>
          </p:nvSpPr>
          <p:spPr>
            <a:xfrm rot="5400000">
              <a:off x="5356332" y="-2592468"/>
              <a:ext cx="721250" cy="9880452"/>
            </a:xfrm>
            <a:prstGeom prst="round2SameRect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  <a:sp3d extrusionH="12700" prstMaterial="plastic">
              <a:bevelT w="50800" h="50800"/>
            </a:sp3d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776732" y="2022341"/>
              <a:ext cx="9845243" cy="6508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u="none" strike="noStrike" kern="1200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своевременное исполнение принятых бюджетных обязательств</a:t>
              </a:r>
              <a:endParaRPr lang="ru-RU" sz="2000" b="1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55753" y="4425127"/>
            <a:ext cx="955283" cy="1264267"/>
            <a:chOff x="0" y="2979830"/>
            <a:chExt cx="776732" cy="1109616"/>
          </a:xfrm>
          <a:scene3d>
            <a:camera prst="orthographicFront"/>
            <a:lightRig rig="flat" dir="t"/>
          </a:scene3d>
        </p:grpSpPr>
        <p:sp>
          <p:nvSpPr>
            <p:cNvPr id="32" name="Шеврон 47"/>
            <p:cNvSpPr/>
            <p:nvPr/>
          </p:nvSpPr>
          <p:spPr>
            <a:xfrm rot="5400000">
              <a:off x="-166442" y="3146272"/>
              <a:ext cx="1109616" cy="776731"/>
            </a:xfrm>
            <a:prstGeom prst="chevron">
              <a:avLst/>
            </a:prstGeom>
            <a:gradFill>
              <a:gsLst>
                <a:gs pos="0">
                  <a:schemeClr val="accent5">
                    <a:lumMod val="40000"/>
                    <a:lumOff val="60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Шеврон 16"/>
            <p:cNvSpPr txBox="1"/>
            <p:nvPr/>
          </p:nvSpPr>
          <p:spPr>
            <a:xfrm>
              <a:off x="1" y="3368196"/>
              <a:ext cx="776731" cy="332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584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7141</TotalTime>
  <Words>1676</Words>
  <Application>Microsoft Office PowerPoint</Application>
  <PresentationFormat>Широкоэкранный</PresentationFormat>
  <Paragraphs>607</Paragraphs>
  <Slides>30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Arimo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 Гардисламова Алмазовна</dc:creator>
  <cp:lastModifiedBy>Гульназ Г. Хамаева</cp:lastModifiedBy>
  <cp:revision>479</cp:revision>
  <cp:lastPrinted>2025-01-27T07:42:34Z</cp:lastPrinted>
  <dcterms:created xsi:type="dcterms:W3CDTF">2021-01-15T08:39:23Z</dcterms:created>
  <dcterms:modified xsi:type="dcterms:W3CDTF">2025-11-13T11:36:31Z</dcterms:modified>
</cp:coreProperties>
</file>